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61" r:id="rId3"/>
    <p:sldId id="259" r:id="rId4"/>
    <p:sldId id="283" r:id="rId5"/>
    <p:sldId id="284" r:id="rId6"/>
    <p:sldId id="285" r:id="rId7"/>
    <p:sldId id="286" r:id="rId8"/>
    <p:sldId id="287" r:id="rId9"/>
    <p:sldId id="267" r:id="rId10"/>
    <p:sldId id="276" r:id="rId11"/>
    <p:sldId id="277" r:id="rId12"/>
    <p:sldId id="271" r:id="rId13"/>
    <p:sldId id="278" r:id="rId14"/>
    <p:sldId id="279" r:id="rId15"/>
    <p:sldId id="281" r:id="rId16"/>
    <p:sldId id="280" r:id="rId17"/>
    <p:sldId id="282" r:id="rId18"/>
    <p:sldId id="288" r:id="rId19"/>
    <p:sldId id="272" r:id="rId20"/>
    <p:sldId id="275" r:id="rId21"/>
    <p:sldId id="270" r:id="rId22"/>
    <p:sldId id="273" r:id="rId23"/>
    <p:sldId id="274" r:id="rId24"/>
    <p:sldId id="269" r:id="rId25"/>
    <p:sldId id="268" r:id="rId26"/>
    <p:sldId id="263" r:id="rId27"/>
    <p:sldId id="264" r:id="rId28"/>
    <p:sldId id="266" r:id="rId29"/>
    <p:sldId id="289" r:id="rId30"/>
    <p:sldId id="290" r:id="rId31"/>
    <p:sldId id="291" r:id="rId32"/>
    <p:sldId id="25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  <a:srgbClr val="ED8428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1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4.svg"/><Relationship Id="rId5" Type="http://schemas.openxmlformats.org/officeDocument/2006/relationships/image" Target="../media/image9.png"/><Relationship Id="rId6" Type="http://schemas.openxmlformats.org/officeDocument/2006/relationships/image" Target="../media/image16.svg"/><Relationship Id="rId1" Type="http://schemas.openxmlformats.org/officeDocument/2006/relationships/image" Target="../media/image7.png"/><Relationship Id="rId2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4.svg"/><Relationship Id="rId5" Type="http://schemas.openxmlformats.org/officeDocument/2006/relationships/image" Target="../media/image9.png"/><Relationship Id="rId6" Type="http://schemas.openxmlformats.org/officeDocument/2006/relationships/image" Target="../media/image16.svg"/><Relationship Id="rId1" Type="http://schemas.openxmlformats.org/officeDocument/2006/relationships/image" Target="../media/image7.png"/><Relationship Id="rId2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E6AF6-20F9-44FF-BAB2-5C9EF2F42CD6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601932E0-E79E-4B9C-96AA-71F2EC6FB467}">
      <dgm:prSet phldrT="[Text]"/>
      <dgm:spPr/>
      <dgm:t>
        <a:bodyPr/>
        <a:lstStyle/>
        <a:p>
          <a:r>
            <a:rPr lang="pt-PT" dirty="0"/>
            <a:t>ENTRADA NO MERCADO</a:t>
          </a:r>
        </a:p>
      </dgm:t>
    </dgm:pt>
    <dgm:pt modelId="{C56D10EB-D1FB-4F65-88C1-E7744920DFDC}" type="parTrans" cxnId="{013844F8-326B-40A9-957A-B9E2C4FB3F22}">
      <dgm:prSet/>
      <dgm:spPr/>
      <dgm:t>
        <a:bodyPr/>
        <a:lstStyle/>
        <a:p>
          <a:endParaRPr lang="pt-PT"/>
        </a:p>
      </dgm:t>
    </dgm:pt>
    <dgm:pt modelId="{B6464D81-A251-4F70-9B2B-B454A72DAD5E}" type="sibTrans" cxnId="{013844F8-326B-40A9-957A-B9E2C4FB3F22}">
      <dgm:prSet/>
      <dgm:spPr/>
      <dgm:t>
        <a:bodyPr/>
        <a:lstStyle/>
        <a:p>
          <a:endParaRPr lang="pt-PT"/>
        </a:p>
      </dgm:t>
    </dgm:pt>
    <dgm:pt modelId="{0D070342-A409-4DE5-93F5-99BCE23C8EAA}">
      <dgm:prSet phldrT="[Text]"/>
      <dgm:spPr/>
      <dgm:t>
        <a:bodyPr/>
        <a:lstStyle/>
        <a:p>
          <a:r>
            <a:rPr lang="pt-PT" dirty="0"/>
            <a:t>PREÇO DOS SERVIÇOS</a:t>
          </a:r>
        </a:p>
      </dgm:t>
    </dgm:pt>
    <dgm:pt modelId="{5AC94DF3-E979-4C85-A45E-4B3E68EF9707}" type="parTrans" cxnId="{50E71312-BBE8-4F7F-BB98-B8A9212659D2}">
      <dgm:prSet/>
      <dgm:spPr/>
      <dgm:t>
        <a:bodyPr/>
        <a:lstStyle/>
        <a:p>
          <a:endParaRPr lang="pt-PT"/>
        </a:p>
      </dgm:t>
    </dgm:pt>
    <dgm:pt modelId="{CC1830B6-E744-4059-A525-8B63EF95291B}" type="sibTrans" cxnId="{50E71312-BBE8-4F7F-BB98-B8A9212659D2}">
      <dgm:prSet/>
      <dgm:spPr/>
      <dgm:t>
        <a:bodyPr/>
        <a:lstStyle/>
        <a:p>
          <a:endParaRPr lang="pt-PT"/>
        </a:p>
      </dgm:t>
    </dgm:pt>
    <dgm:pt modelId="{695A35AB-CED1-4039-A005-4E32948F1EFF}">
      <dgm:prSet phldrT="[Text]"/>
      <dgm:spPr/>
      <dgm:t>
        <a:bodyPr/>
        <a:lstStyle/>
        <a:p>
          <a:r>
            <a:rPr lang="pt-PT" dirty="0"/>
            <a:t>QUALIDADE, SEGURANÇA E OUTROS ASPETOS DA ATIVIDADE</a:t>
          </a:r>
        </a:p>
      </dgm:t>
    </dgm:pt>
    <dgm:pt modelId="{7493049D-A481-44CB-B400-F4D24D4437CC}" type="parTrans" cxnId="{9676673F-598B-4B55-830D-8EE0BF3077DC}">
      <dgm:prSet/>
      <dgm:spPr/>
      <dgm:t>
        <a:bodyPr/>
        <a:lstStyle/>
        <a:p>
          <a:endParaRPr lang="pt-PT"/>
        </a:p>
      </dgm:t>
    </dgm:pt>
    <dgm:pt modelId="{509564CD-F706-4451-BB5F-8B5D78899EFB}" type="sibTrans" cxnId="{9676673F-598B-4B55-830D-8EE0BF3077DC}">
      <dgm:prSet/>
      <dgm:spPr/>
      <dgm:t>
        <a:bodyPr/>
        <a:lstStyle/>
        <a:p>
          <a:endParaRPr lang="pt-PT"/>
        </a:p>
      </dgm:t>
    </dgm:pt>
    <dgm:pt modelId="{85C831E4-041B-43E9-A3DC-942D5D8033A4}" type="pres">
      <dgm:prSet presAssocID="{9F7E6AF6-20F9-44FF-BAB2-5C9EF2F42CD6}" presName="Name0" presStyleCnt="0">
        <dgm:presLayoutVars>
          <dgm:dir/>
          <dgm:resizeHandles val="exact"/>
        </dgm:presLayoutVars>
      </dgm:prSet>
      <dgm:spPr/>
    </dgm:pt>
    <dgm:pt modelId="{2ABDB2DB-AD3E-4E61-983B-DC8634429C49}" type="pres">
      <dgm:prSet presAssocID="{601932E0-E79E-4B9C-96AA-71F2EC6FB467}" presName="compNode" presStyleCnt="0"/>
      <dgm:spPr/>
    </dgm:pt>
    <dgm:pt modelId="{8A4E5D7C-0099-41E8-A3D6-CECCA0026B77}" type="pres">
      <dgm:prSet presAssocID="{601932E0-E79E-4B9C-96AA-71F2EC6FB467}" presName="pictRect" presStyleLbl="node1" presStyleIdx="0" presStyleCnt="3" custScaleX="58210" custScaleY="67806" custLinFactNeighborX="-198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59CA9DD-E686-436C-8719-588226B02937}" type="pres">
      <dgm:prSet presAssocID="{601932E0-E79E-4B9C-96AA-71F2EC6FB467}" presName="textRect" presStyleLbl="revTx" presStyleIdx="0" presStyleCnt="3" custScaleX="77187" custScaleY="71866" custLinFactNeighborX="-21291" custLinFactNeighborY="-42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A4999-6A15-4A65-BB32-C29659C825EA}" type="pres">
      <dgm:prSet presAssocID="{B6464D81-A251-4F70-9B2B-B454A72DAD5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3BC9A9F-63FD-4144-B21D-D51FAA1F0B85}" type="pres">
      <dgm:prSet presAssocID="{0D070342-A409-4DE5-93F5-99BCE23C8EAA}" presName="compNode" presStyleCnt="0"/>
      <dgm:spPr/>
    </dgm:pt>
    <dgm:pt modelId="{722E36D6-5315-418D-AF57-79DF9F1BE3D1}" type="pres">
      <dgm:prSet presAssocID="{0D070342-A409-4DE5-93F5-99BCE23C8EAA}" presName="pictRect" presStyleLbl="node1" presStyleIdx="1" presStyleCnt="3" custScaleX="58020" custScaleY="57470" custLinFactNeighborX="-6532" custLinFactNeighborY="304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381C1849-4DC6-4ED4-ABBC-2C401EEC6E98}" type="pres">
      <dgm:prSet presAssocID="{0D070342-A409-4DE5-93F5-99BCE23C8EAA}" presName="textRect" presStyleLbl="revTx" presStyleIdx="1" presStyleCnt="3" custScaleX="66960" custScaleY="79268" custLinFactNeighborX="-5307" custLinFactNeighborY="-30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0D9A0-750E-47B9-B54C-29AC9366314F}" type="pres">
      <dgm:prSet presAssocID="{CC1830B6-E744-4059-A525-8B63EF95291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255E92F-8ADE-4689-8B59-59A605DC75AC}" type="pres">
      <dgm:prSet presAssocID="{695A35AB-CED1-4039-A005-4E32948F1EFF}" presName="compNode" presStyleCnt="0"/>
      <dgm:spPr/>
    </dgm:pt>
    <dgm:pt modelId="{FAEF6A2D-4D62-429F-B08C-6DC151BB90CA}" type="pres">
      <dgm:prSet presAssocID="{695A35AB-CED1-4039-A005-4E32948F1EFF}" presName="pictRect" presStyleLbl="node1" presStyleIdx="2" presStyleCnt="3" custScaleX="59201" custScaleY="72159" custLinFactNeighborX="467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xi"/>
        </a:ext>
      </dgm:extLst>
    </dgm:pt>
    <dgm:pt modelId="{D2B95203-8757-4BBB-8993-29EB520586D2}" type="pres">
      <dgm:prSet presAssocID="{695A35AB-CED1-4039-A005-4E32948F1EFF}" presName="textRect" presStyleLbl="revTx" presStyleIdx="2" presStyleCnt="3" custLinFactNeighborX="6622" custLinFactNeighborY="-32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34493E-274D-482B-AB85-AE0E181B2944}" type="presOf" srcId="{B6464D81-A251-4F70-9B2B-B454A72DAD5E}" destId="{C42A4999-6A15-4A65-BB32-C29659C825EA}" srcOrd="0" destOrd="0" presId="urn:microsoft.com/office/officeart/2005/8/layout/pList1"/>
    <dgm:cxn modelId="{50E71312-BBE8-4F7F-BB98-B8A9212659D2}" srcId="{9F7E6AF6-20F9-44FF-BAB2-5C9EF2F42CD6}" destId="{0D070342-A409-4DE5-93F5-99BCE23C8EAA}" srcOrd="1" destOrd="0" parTransId="{5AC94DF3-E979-4C85-A45E-4B3E68EF9707}" sibTransId="{CC1830B6-E744-4059-A525-8B63EF95291B}"/>
    <dgm:cxn modelId="{10649BDA-06FD-4F61-83F2-46DE3FBF2852}" type="presOf" srcId="{695A35AB-CED1-4039-A005-4E32948F1EFF}" destId="{D2B95203-8757-4BBB-8993-29EB520586D2}" srcOrd="0" destOrd="0" presId="urn:microsoft.com/office/officeart/2005/8/layout/pList1"/>
    <dgm:cxn modelId="{FBD4F6D2-7954-4481-AE9A-2C90A4626F61}" type="presOf" srcId="{601932E0-E79E-4B9C-96AA-71F2EC6FB467}" destId="{D59CA9DD-E686-436C-8719-588226B02937}" srcOrd="0" destOrd="0" presId="urn:microsoft.com/office/officeart/2005/8/layout/pList1"/>
    <dgm:cxn modelId="{A730E650-E829-42CA-8B6C-33A8087F0646}" type="presOf" srcId="{9F7E6AF6-20F9-44FF-BAB2-5C9EF2F42CD6}" destId="{85C831E4-041B-43E9-A3DC-942D5D8033A4}" srcOrd="0" destOrd="0" presId="urn:microsoft.com/office/officeart/2005/8/layout/pList1"/>
    <dgm:cxn modelId="{A283C6A1-1DCE-42DA-AB3C-36734F64E990}" type="presOf" srcId="{0D070342-A409-4DE5-93F5-99BCE23C8EAA}" destId="{381C1849-4DC6-4ED4-ABBC-2C401EEC6E98}" srcOrd="0" destOrd="0" presId="urn:microsoft.com/office/officeart/2005/8/layout/pList1"/>
    <dgm:cxn modelId="{A43180C3-B269-4D6D-B59C-6C555CC3A0C5}" type="presOf" srcId="{CC1830B6-E744-4059-A525-8B63EF95291B}" destId="{F7F0D9A0-750E-47B9-B54C-29AC9366314F}" srcOrd="0" destOrd="0" presId="urn:microsoft.com/office/officeart/2005/8/layout/pList1"/>
    <dgm:cxn modelId="{013844F8-326B-40A9-957A-B9E2C4FB3F22}" srcId="{9F7E6AF6-20F9-44FF-BAB2-5C9EF2F42CD6}" destId="{601932E0-E79E-4B9C-96AA-71F2EC6FB467}" srcOrd="0" destOrd="0" parTransId="{C56D10EB-D1FB-4F65-88C1-E7744920DFDC}" sibTransId="{B6464D81-A251-4F70-9B2B-B454A72DAD5E}"/>
    <dgm:cxn modelId="{9676673F-598B-4B55-830D-8EE0BF3077DC}" srcId="{9F7E6AF6-20F9-44FF-BAB2-5C9EF2F42CD6}" destId="{695A35AB-CED1-4039-A005-4E32948F1EFF}" srcOrd="2" destOrd="0" parTransId="{7493049D-A481-44CB-B400-F4D24D4437CC}" sibTransId="{509564CD-F706-4451-BB5F-8B5D78899EFB}"/>
    <dgm:cxn modelId="{EB409227-BA92-4A86-AD9F-20E33A9320E0}" type="presParOf" srcId="{85C831E4-041B-43E9-A3DC-942D5D8033A4}" destId="{2ABDB2DB-AD3E-4E61-983B-DC8634429C49}" srcOrd="0" destOrd="0" presId="urn:microsoft.com/office/officeart/2005/8/layout/pList1"/>
    <dgm:cxn modelId="{E08BAFE6-E389-4E2C-9162-5DB33DBEDA7B}" type="presParOf" srcId="{2ABDB2DB-AD3E-4E61-983B-DC8634429C49}" destId="{8A4E5D7C-0099-41E8-A3D6-CECCA0026B77}" srcOrd="0" destOrd="0" presId="urn:microsoft.com/office/officeart/2005/8/layout/pList1"/>
    <dgm:cxn modelId="{E9A634DA-B1BC-4D63-ABD6-9964126F5C7A}" type="presParOf" srcId="{2ABDB2DB-AD3E-4E61-983B-DC8634429C49}" destId="{D59CA9DD-E686-436C-8719-588226B02937}" srcOrd="1" destOrd="0" presId="urn:microsoft.com/office/officeart/2005/8/layout/pList1"/>
    <dgm:cxn modelId="{DB3ADA84-F6C3-4B90-A2F6-5C60C3202A31}" type="presParOf" srcId="{85C831E4-041B-43E9-A3DC-942D5D8033A4}" destId="{C42A4999-6A15-4A65-BB32-C29659C825EA}" srcOrd="1" destOrd="0" presId="urn:microsoft.com/office/officeart/2005/8/layout/pList1"/>
    <dgm:cxn modelId="{D2C04A2F-2A4A-492B-AF38-2BA7D917E3A8}" type="presParOf" srcId="{85C831E4-041B-43E9-A3DC-942D5D8033A4}" destId="{E3BC9A9F-63FD-4144-B21D-D51FAA1F0B85}" srcOrd="2" destOrd="0" presId="urn:microsoft.com/office/officeart/2005/8/layout/pList1"/>
    <dgm:cxn modelId="{9A784383-71E8-4386-9626-CE9D6D75EDE8}" type="presParOf" srcId="{E3BC9A9F-63FD-4144-B21D-D51FAA1F0B85}" destId="{722E36D6-5315-418D-AF57-79DF9F1BE3D1}" srcOrd="0" destOrd="0" presId="urn:microsoft.com/office/officeart/2005/8/layout/pList1"/>
    <dgm:cxn modelId="{9B2BB836-5362-4E4F-B5D5-CBC5EEF15880}" type="presParOf" srcId="{E3BC9A9F-63FD-4144-B21D-D51FAA1F0B85}" destId="{381C1849-4DC6-4ED4-ABBC-2C401EEC6E98}" srcOrd="1" destOrd="0" presId="urn:microsoft.com/office/officeart/2005/8/layout/pList1"/>
    <dgm:cxn modelId="{BF88F6EE-4A7B-4430-9047-EE1D8CEE13D0}" type="presParOf" srcId="{85C831E4-041B-43E9-A3DC-942D5D8033A4}" destId="{F7F0D9A0-750E-47B9-B54C-29AC9366314F}" srcOrd="3" destOrd="0" presId="urn:microsoft.com/office/officeart/2005/8/layout/pList1"/>
    <dgm:cxn modelId="{3324690D-E5DC-4A3E-982B-713D7B8442FB}" type="presParOf" srcId="{85C831E4-041B-43E9-A3DC-942D5D8033A4}" destId="{5255E92F-8ADE-4689-8B59-59A605DC75AC}" srcOrd="4" destOrd="0" presId="urn:microsoft.com/office/officeart/2005/8/layout/pList1"/>
    <dgm:cxn modelId="{DB9B72F8-E39A-416F-B01B-1FFD8C0C96AE}" type="presParOf" srcId="{5255E92F-8ADE-4689-8B59-59A605DC75AC}" destId="{FAEF6A2D-4D62-429F-B08C-6DC151BB90CA}" srcOrd="0" destOrd="0" presId="urn:microsoft.com/office/officeart/2005/8/layout/pList1"/>
    <dgm:cxn modelId="{0EB5E077-902B-4C38-82F1-11029FE78AA8}" type="presParOf" srcId="{5255E92F-8ADE-4689-8B59-59A605DC75AC}" destId="{D2B95203-8757-4BBB-8993-29EB520586D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F5F5A-1C88-4025-9446-C5650DBBE3A6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PT"/>
        </a:p>
      </dgm:t>
    </dgm:pt>
    <dgm:pt modelId="{3D53C454-168B-4151-9D64-3649C12CD3C3}">
      <dgm:prSet phldrT="[Text]"/>
      <dgm:spPr>
        <a:noFill/>
      </dgm:spPr>
      <dgm:t>
        <a:bodyPr/>
        <a:lstStyle/>
        <a:p>
          <a:r>
            <a:rPr lang="pt-PT" dirty="0"/>
            <a:t>Preços limitados pela Direção-Geral das Atividades Económicas</a:t>
          </a:r>
        </a:p>
      </dgm:t>
    </dgm:pt>
    <dgm:pt modelId="{EEDAEE67-8A46-4B6D-BDFE-F953CD7F39C7}" type="parTrans" cxnId="{4126495A-DDC4-4057-B8CD-07F2218D86D9}">
      <dgm:prSet/>
      <dgm:spPr/>
      <dgm:t>
        <a:bodyPr/>
        <a:lstStyle/>
        <a:p>
          <a:endParaRPr lang="pt-PT"/>
        </a:p>
      </dgm:t>
    </dgm:pt>
    <dgm:pt modelId="{D3A6BDAE-B4F9-4576-AB7A-EA390BE8D6D2}" type="sibTrans" cxnId="{4126495A-DDC4-4057-B8CD-07F2218D86D9}">
      <dgm:prSet/>
      <dgm:spPr/>
      <dgm:t>
        <a:bodyPr/>
        <a:lstStyle/>
        <a:p>
          <a:endParaRPr lang="pt-PT"/>
        </a:p>
      </dgm:t>
    </dgm:pt>
    <dgm:pt modelId="{1A48365F-139F-41DD-95BF-432A7D3289EA}">
      <dgm:prSet phldrT="[Text]"/>
      <dgm:spPr>
        <a:noFill/>
      </dgm:spPr>
      <dgm:t>
        <a:bodyPr/>
        <a:lstStyle/>
        <a:p>
          <a:r>
            <a:rPr lang="pt-PT" dirty="0"/>
            <a:t>Sem restrições</a:t>
          </a:r>
        </a:p>
      </dgm:t>
    </dgm:pt>
    <dgm:pt modelId="{7A19FFD5-6F67-4656-8CC1-F7B1586B2CEA}" type="parTrans" cxnId="{2069A3A3-8D1E-42F0-B160-F111F7744DE5}">
      <dgm:prSet/>
      <dgm:spPr/>
      <dgm:t>
        <a:bodyPr/>
        <a:lstStyle/>
        <a:p>
          <a:endParaRPr lang="pt-PT"/>
        </a:p>
      </dgm:t>
    </dgm:pt>
    <dgm:pt modelId="{5C1085D6-4E71-47AC-97CC-B90E9B8842CB}" type="sibTrans" cxnId="{2069A3A3-8D1E-42F0-B160-F111F7744DE5}">
      <dgm:prSet/>
      <dgm:spPr/>
      <dgm:t>
        <a:bodyPr/>
        <a:lstStyle/>
        <a:p>
          <a:endParaRPr lang="pt-PT"/>
        </a:p>
      </dgm:t>
    </dgm:pt>
    <dgm:pt modelId="{980773DD-D027-4328-81E8-B351C131F5CC}">
      <dgm:prSet phldrT="[Text]"/>
      <dgm:spPr>
        <a:noFill/>
      </dgm:spPr>
      <dgm:t>
        <a:bodyPr/>
        <a:lstStyle/>
        <a:p>
          <a:r>
            <a:rPr lang="pt-PT" dirty="0"/>
            <a:t>Estacionamento dedicado; Faixa BUS</a:t>
          </a:r>
        </a:p>
      </dgm:t>
    </dgm:pt>
    <dgm:pt modelId="{62DF480C-2C2B-4664-BB1B-E8E5CC8CDBC7}" type="parTrans" cxnId="{857BB87B-A956-44BD-8B2F-799C5EC65394}">
      <dgm:prSet/>
      <dgm:spPr/>
      <dgm:t>
        <a:bodyPr/>
        <a:lstStyle/>
        <a:p>
          <a:endParaRPr lang="pt-PT"/>
        </a:p>
      </dgm:t>
    </dgm:pt>
    <dgm:pt modelId="{834999FF-2E64-4E2E-B187-33E62918A819}" type="sibTrans" cxnId="{857BB87B-A956-44BD-8B2F-799C5EC65394}">
      <dgm:prSet/>
      <dgm:spPr/>
      <dgm:t>
        <a:bodyPr/>
        <a:lstStyle/>
        <a:p>
          <a:endParaRPr lang="pt-PT"/>
        </a:p>
      </dgm:t>
    </dgm:pt>
    <dgm:pt modelId="{2520C128-6F34-4BFA-84C8-B369A81366EB}">
      <dgm:prSet phldrT="[Text]"/>
      <dgm:spPr>
        <a:noFill/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pt-PT" dirty="0"/>
            <a:t>Sem acesso a estacionamento ou à faixa BUS</a:t>
          </a:r>
        </a:p>
      </dgm:t>
    </dgm:pt>
    <dgm:pt modelId="{16E6690F-5393-4F03-9623-289B37ECE3EB}" type="parTrans" cxnId="{0858FA31-256B-49E0-8AAA-C257FD6EC853}">
      <dgm:prSet/>
      <dgm:spPr/>
      <dgm:t>
        <a:bodyPr/>
        <a:lstStyle/>
        <a:p>
          <a:endParaRPr lang="pt-PT"/>
        </a:p>
      </dgm:t>
    </dgm:pt>
    <dgm:pt modelId="{1BA8E9F5-D566-4B24-AC50-C2DC43D66182}" type="sibTrans" cxnId="{0858FA31-256B-49E0-8AAA-C257FD6EC853}">
      <dgm:prSet/>
      <dgm:spPr/>
      <dgm:t>
        <a:bodyPr/>
        <a:lstStyle/>
        <a:p>
          <a:endParaRPr lang="pt-PT"/>
        </a:p>
      </dgm:t>
    </dgm:pt>
    <dgm:pt modelId="{EB0480E1-3539-42E9-B553-DEDE3BC6DAFC}">
      <dgm:prSet phldrT="[Text]"/>
      <dgm:spPr>
        <a:noFill/>
      </dgm:spPr>
      <dgm:t>
        <a:bodyPr/>
        <a:lstStyle/>
        <a:p>
          <a:endParaRPr lang="pt-PT" dirty="0"/>
        </a:p>
      </dgm:t>
    </dgm:pt>
    <dgm:pt modelId="{97646385-B47A-4436-A8C4-6852707B19BD}" type="parTrans" cxnId="{86093395-FA17-4B2C-9396-11D8336A9091}">
      <dgm:prSet/>
      <dgm:spPr/>
      <dgm:t>
        <a:bodyPr/>
        <a:lstStyle/>
        <a:p>
          <a:endParaRPr lang="pt-PT"/>
        </a:p>
      </dgm:t>
    </dgm:pt>
    <dgm:pt modelId="{E9567CDF-5B56-4342-BE2B-0672D41114E4}" type="sibTrans" cxnId="{86093395-FA17-4B2C-9396-11D8336A9091}">
      <dgm:prSet/>
      <dgm:spPr/>
      <dgm:t>
        <a:bodyPr/>
        <a:lstStyle/>
        <a:p>
          <a:endParaRPr lang="pt-PT"/>
        </a:p>
      </dgm:t>
    </dgm:pt>
    <dgm:pt modelId="{2A95C60C-0C09-4125-8F18-60030BF92C0B}">
      <dgm:prSet phldrT="[Text]"/>
      <dgm:spPr>
        <a:noFill/>
      </dgm:spPr>
      <dgm:t>
        <a:bodyPr/>
        <a:lstStyle/>
        <a:p>
          <a:endParaRPr lang="pt-PT" dirty="0"/>
        </a:p>
      </dgm:t>
    </dgm:pt>
    <dgm:pt modelId="{7F5E0A93-1193-40DC-9380-CC2F5CF2EDF0}" type="parTrans" cxnId="{BE400B19-2E23-410A-B43D-CD3C32119904}">
      <dgm:prSet/>
      <dgm:spPr/>
      <dgm:t>
        <a:bodyPr/>
        <a:lstStyle/>
        <a:p>
          <a:endParaRPr lang="pt-PT"/>
        </a:p>
      </dgm:t>
    </dgm:pt>
    <dgm:pt modelId="{38DC5842-6AB6-4DCF-A399-46D14C884606}" type="sibTrans" cxnId="{BE400B19-2E23-410A-B43D-CD3C32119904}">
      <dgm:prSet/>
      <dgm:spPr/>
      <dgm:t>
        <a:bodyPr/>
        <a:lstStyle/>
        <a:p>
          <a:endParaRPr lang="pt-PT"/>
        </a:p>
      </dgm:t>
    </dgm:pt>
    <dgm:pt modelId="{E32AD913-D121-4341-B186-5335201AE6D2}">
      <dgm:prSet phldrT="[Text]"/>
      <dgm:spPr>
        <a:noFill/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pt-PT" dirty="0"/>
        </a:p>
      </dgm:t>
    </dgm:pt>
    <dgm:pt modelId="{1A6D9301-98EE-458E-9363-E92D5C9A9D85}" type="parTrans" cxnId="{54AED94B-1997-4E51-8CAF-D04350772DD0}">
      <dgm:prSet/>
      <dgm:spPr/>
      <dgm:t>
        <a:bodyPr/>
        <a:lstStyle/>
        <a:p>
          <a:endParaRPr lang="pt-PT"/>
        </a:p>
      </dgm:t>
    </dgm:pt>
    <dgm:pt modelId="{DE962F8A-7A34-492A-B3AA-C0D85074E5B2}" type="sibTrans" cxnId="{54AED94B-1997-4E51-8CAF-D04350772DD0}">
      <dgm:prSet/>
      <dgm:spPr/>
      <dgm:t>
        <a:bodyPr/>
        <a:lstStyle/>
        <a:p>
          <a:endParaRPr lang="pt-PT"/>
        </a:p>
      </dgm:t>
    </dgm:pt>
    <dgm:pt modelId="{45CEE3BD-5936-4DFC-A95B-7ABEF4E81E01}" type="pres">
      <dgm:prSet presAssocID="{C28F5F5A-1C88-4025-9446-C5650DBBE3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F0AEE-DA22-4859-92D1-88CC207EE140}" type="pres">
      <dgm:prSet presAssocID="{E32AD913-D121-4341-B186-5335201AE6D2}" presName="boxAndChildren" presStyleCnt="0"/>
      <dgm:spPr/>
    </dgm:pt>
    <dgm:pt modelId="{E8C9C5A9-B35F-4DD2-8F3A-5738C43098CA}" type="pres">
      <dgm:prSet presAssocID="{E32AD913-D121-4341-B186-5335201AE6D2}" presName="parentTextBox" presStyleLbl="node1" presStyleIdx="0" presStyleCnt="3"/>
      <dgm:spPr/>
      <dgm:t>
        <a:bodyPr/>
        <a:lstStyle/>
        <a:p>
          <a:endParaRPr lang="en-US"/>
        </a:p>
      </dgm:t>
    </dgm:pt>
    <dgm:pt modelId="{DEF51311-DBC6-484A-8729-5283F9C08EF7}" type="pres">
      <dgm:prSet presAssocID="{38DC5842-6AB6-4DCF-A399-46D14C884606}" presName="sp" presStyleCnt="0"/>
      <dgm:spPr/>
    </dgm:pt>
    <dgm:pt modelId="{C84A7E61-31BD-47D8-B245-B5A9674DD742}" type="pres">
      <dgm:prSet presAssocID="{2A95C60C-0C09-4125-8F18-60030BF92C0B}" presName="arrowAndChildren" presStyleCnt="0"/>
      <dgm:spPr/>
    </dgm:pt>
    <dgm:pt modelId="{AD30A154-A68F-47D6-8838-37F055322AB3}" type="pres">
      <dgm:prSet presAssocID="{2A95C60C-0C09-4125-8F18-60030BF92C0B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B530053-ED19-49CA-837E-93346FFE4413}" type="pres">
      <dgm:prSet presAssocID="{2A95C60C-0C09-4125-8F18-60030BF92C0B}" presName="arrow" presStyleLbl="node1" presStyleIdx="1" presStyleCnt="3"/>
      <dgm:spPr/>
      <dgm:t>
        <a:bodyPr/>
        <a:lstStyle/>
        <a:p>
          <a:endParaRPr lang="en-US"/>
        </a:p>
      </dgm:t>
    </dgm:pt>
    <dgm:pt modelId="{31FAECCC-58DA-452C-93D9-75C95FE80A53}" type="pres">
      <dgm:prSet presAssocID="{2A95C60C-0C09-4125-8F18-60030BF92C0B}" presName="descendantArrow" presStyleCnt="0"/>
      <dgm:spPr/>
    </dgm:pt>
    <dgm:pt modelId="{850F6C0B-8E8E-42E2-9A70-B909933AA001}" type="pres">
      <dgm:prSet presAssocID="{980773DD-D027-4328-81E8-B351C131F5CC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4457-5DB5-4344-A7FE-947A94C8A859}" type="pres">
      <dgm:prSet presAssocID="{2520C128-6F34-4BFA-84C8-B369A81366EB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F68F0-73AF-4229-BDED-311ACC0222C7}" type="pres">
      <dgm:prSet presAssocID="{E9567CDF-5B56-4342-BE2B-0672D41114E4}" presName="sp" presStyleCnt="0"/>
      <dgm:spPr/>
    </dgm:pt>
    <dgm:pt modelId="{0BF2AAAF-B024-499A-B236-751CE7B34BAE}" type="pres">
      <dgm:prSet presAssocID="{EB0480E1-3539-42E9-B553-DEDE3BC6DAFC}" presName="arrowAndChildren" presStyleCnt="0"/>
      <dgm:spPr/>
    </dgm:pt>
    <dgm:pt modelId="{FE230E87-C4B9-436D-9D31-A099C25BA143}" type="pres">
      <dgm:prSet presAssocID="{EB0480E1-3539-42E9-B553-DEDE3BC6DAF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7D72D59-079D-4EF2-A1DA-A4B0F23253CB}" type="pres">
      <dgm:prSet presAssocID="{EB0480E1-3539-42E9-B553-DEDE3BC6DAFC}" presName="arrow" presStyleLbl="node1" presStyleIdx="2" presStyleCnt="3"/>
      <dgm:spPr/>
      <dgm:t>
        <a:bodyPr/>
        <a:lstStyle/>
        <a:p>
          <a:endParaRPr lang="en-US"/>
        </a:p>
      </dgm:t>
    </dgm:pt>
    <dgm:pt modelId="{FD93D5D4-08B5-4778-9A4D-C8334539C477}" type="pres">
      <dgm:prSet presAssocID="{EB0480E1-3539-42E9-B553-DEDE3BC6DAFC}" presName="descendantArrow" presStyleCnt="0"/>
      <dgm:spPr/>
    </dgm:pt>
    <dgm:pt modelId="{6BDDDD90-497D-4779-9F11-2B6943352F11}" type="pres">
      <dgm:prSet presAssocID="{3D53C454-168B-4151-9D64-3649C12CD3C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D1022-C5DB-43AF-973E-C9F532739527}" type="pres">
      <dgm:prSet presAssocID="{1A48365F-139F-41DD-95BF-432A7D3289EA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364BD1-6666-434C-B884-729C9E6E7192}" type="presOf" srcId="{2A95C60C-0C09-4125-8F18-60030BF92C0B}" destId="{BB530053-ED19-49CA-837E-93346FFE4413}" srcOrd="1" destOrd="0" presId="urn:microsoft.com/office/officeart/2005/8/layout/process4"/>
    <dgm:cxn modelId="{BE400B19-2E23-410A-B43D-CD3C32119904}" srcId="{C28F5F5A-1C88-4025-9446-C5650DBBE3A6}" destId="{2A95C60C-0C09-4125-8F18-60030BF92C0B}" srcOrd="1" destOrd="0" parTransId="{7F5E0A93-1193-40DC-9380-CC2F5CF2EDF0}" sibTransId="{38DC5842-6AB6-4DCF-A399-46D14C884606}"/>
    <dgm:cxn modelId="{54AED94B-1997-4E51-8CAF-D04350772DD0}" srcId="{C28F5F5A-1C88-4025-9446-C5650DBBE3A6}" destId="{E32AD913-D121-4341-B186-5335201AE6D2}" srcOrd="2" destOrd="0" parTransId="{1A6D9301-98EE-458E-9363-E92D5C9A9D85}" sibTransId="{DE962F8A-7A34-492A-B3AA-C0D85074E5B2}"/>
    <dgm:cxn modelId="{A48AE5D2-7C19-4617-B50E-7F695B758321}" type="presOf" srcId="{2520C128-6F34-4BFA-84C8-B369A81366EB}" destId="{7B5C4457-5DB5-4344-A7FE-947A94C8A859}" srcOrd="0" destOrd="0" presId="urn:microsoft.com/office/officeart/2005/8/layout/process4"/>
    <dgm:cxn modelId="{77D67385-1C5A-4D1C-A85A-98B370F955A9}" type="presOf" srcId="{EB0480E1-3539-42E9-B553-DEDE3BC6DAFC}" destId="{97D72D59-079D-4EF2-A1DA-A4B0F23253CB}" srcOrd="1" destOrd="0" presId="urn:microsoft.com/office/officeart/2005/8/layout/process4"/>
    <dgm:cxn modelId="{E23C85FB-97A6-463A-9B7D-DE545C0AD5E2}" type="presOf" srcId="{3D53C454-168B-4151-9D64-3649C12CD3C3}" destId="{6BDDDD90-497D-4779-9F11-2B6943352F11}" srcOrd="0" destOrd="0" presId="urn:microsoft.com/office/officeart/2005/8/layout/process4"/>
    <dgm:cxn modelId="{4126495A-DDC4-4057-B8CD-07F2218D86D9}" srcId="{EB0480E1-3539-42E9-B553-DEDE3BC6DAFC}" destId="{3D53C454-168B-4151-9D64-3649C12CD3C3}" srcOrd="0" destOrd="0" parTransId="{EEDAEE67-8A46-4B6D-BDFE-F953CD7F39C7}" sibTransId="{D3A6BDAE-B4F9-4576-AB7A-EA390BE8D6D2}"/>
    <dgm:cxn modelId="{D531FF50-162C-4F90-972E-C848087A5F8F}" type="presOf" srcId="{E32AD913-D121-4341-B186-5335201AE6D2}" destId="{E8C9C5A9-B35F-4DD2-8F3A-5738C43098CA}" srcOrd="0" destOrd="0" presId="urn:microsoft.com/office/officeart/2005/8/layout/process4"/>
    <dgm:cxn modelId="{AEFC5497-DCF8-4B3E-9B6E-95A7AA75E03D}" type="presOf" srcId="{980773DD-D027-4328-81E8-B351C131F5CC}" destId="{850F6C0B-8E8E-42E2-9A70-B909933AA001}" srcOrd="0" destOrd="0" presId="urn:microsoft.com/office/officeart/2005/8/layout/process4"/>
    <dgm:cxn modelId="{F5A8E58B-9A10-4D8B-888E-53787C91CD6E}" type="presOf" srcId="{C28F5F5A-1C88-4025-9446-C5650DBBE3A6}" destId="{45CEE3BD-5936-4DFC-A95B-7ABEF4E81E01}" srcOrd="0" destOrd="0" presId="urn:microsoft.com/office/officeart/2005/8/layout/process4"/>
    <dgm:cxn modelId="{0FA6BC41-880C-49ED-9B78-C0F6912CCE58}" type="presOf" srcId="{EB0480E1-3539-42E9-B553-DEDE3BC6DAFC}" destId="{FE230E87-C4B9-436D-9D31-A099C25BA143}" srcOrd="0" destOrd="0" presId="urn:microsoft.com/office/officeart/2005/8/layout/process4"/>
    <dgm:cxn modelId="{857BB87B-A956-44BD-8B2F-799C5EC65394}" srcId="{2A95C60C-0C09-4125-8F18-60030BF92C0B}" destId="{980773DD-D027-4328-81E8-B351C131F5CC}" srcOrd="0" destOrd="0" parTransId="{62DF480C-2C2B-4664-BB1B-E8E5CC8CDBC7}" sibTransId="{834999FF-2E64-4E2E-B187-33E62918A819}"/>
    <dgm:cxn modelId="{6B55E9A5-7CDC-4F76-A731-CE9FD8F92200}" type="presOf" srcId="{2A95C60C-0C09-4125-8F18-60030BF92C0B}" destId="{AD30A154-A68F-47D6-8838-37F055322AB3}" srcOrd="0" destOrd="0" presId="urn:microsoft.com/office/officeart/2005/8/layout/process4"/>
    <dgm:cxn modelId="{2069A3A3-8D1E-42F0-B160-F111F7744DE5}" srcId="{EB0480E1-3539-42E9-B553-DEDE3BC6DAFC}" destId="{1A48365F-139F-41DD-95BF-432A7D3289EA}" srcOrd="1" destOrd="0" parTransId="{7A19FFD5-6F67-4656-8CC1-F7B1586B2CEA}" sibTransId="{5C1085D6-4E71-47AC-97CC-B90E9B8842CB}"/>
    <dgm:cxn modelId="{10EFAFAC-C947-45D0-BF0F-30BF7D229EC1}" type="presOf" srcId="{1A48365F-139F-41DD-95BF-432A7D3289EA}" destId="{E6CD1022-C5DB-43AF-973E-C9F532739527}" srcOrd="0" destOrd="0" presId="urn:microsoft.com/office/officeart/2005/8/layout/process4"/>
    <dgm:cxn modelId="{86093395-FA17-4B2C-9396-11D8336A9091}" srcId="{C28F5F5A-1C88-4025-9446-C5650DBBE3A6}" destId="{EB0480E1-3539-42E9-B553-DEDE3BC6DAFC}" srcOrd="0" destOrd="0" parTransId="{97646385-B47A-4436-A8C4-6852707B19BD}" sibTransId="{E9567CDF-5B56-4342-BE2B-0672D41114E4}"/>
    <dgm:cxn modelId="{0858FA31-256B-49E0-8AAA-C257FD6EC853}" srcId="{2A95C60C-0C09-4125-8F18-60030BF92C0B}" destId="{2520C128-6F34-4BFA-84C8-B369A81366EB}" srcOrd="1" destOrd="0" parTransId="{16E6690F-5393-4F03-9623-289B37ECE3EB}" sibTransId="{1BA8E9F5-D566-4B24-AC50-C2DC43D66182}"/>
    <dgm:cxn modelId="{1A241C92-ABA5-47A3-A3BE-7EBE0F7951AB}" type="presParOf" srcId="{45CEE3BD-5936-4DFC-A95B-7ABEF4E81E01}" destId="{75CF0AEE-DA22-4859-92D1-88CC207EE140}" srcOrd="0" destOrd="0" presId="urn:microsoft.com/office/officeart/2005/8/layout/process4"/>
    <dgm:cxn modelId="{8B3086D6-AA7E-480D-8730-92F217C608EB}" type="presParOf" srcId="{75CF0AEE-DA22-4859-92D1-88CC207EE140}" destId="{E8C9C5A9-B35F-4DD2-8F3A-5738C43098CA}" srcOrd="0" destOrd="0" presId="urn:microsoft.com/office/officeart/2005/8/layout/process4"/>
    <dgm:cxn modelId="{ECE777A8-ADF3-4825-8716-04D8B3EA5600}" type="presParOf" srcId="{45CEE3BD-5936-4DFC-A95B-7ABEF4E81E01}" destId="{DEF51311-DBC6-484A-8729-5283F9C08EF7}" srcOrd="1" destOrd="0" presId="urn:microsoft.com/office/officeart/2005/8/layout/process4"/>
    <dgm:cxn modelId="{2C12B4B0-EE74-4D31-96EF-09C289F4DD1F}" type="presParOf" srcId="{45CEE3BD-5936-4DFC-A95B-7ABEF4E81E01}" destId="{C84A7E61-31BD-47D8-B245-B5A9674DD742}" srcOrd="2" destOrd="0" presId="urn:microsoft.com/office/officeart/2005/8/layout/process4"/>
    <dgm:cxn modelId="{27700B44-5FD5-4C33-9AFC-7F55AE16E9FF}" type="presParOf" srcId="{C84A7E61-31BD-47D8-B245-B5A9674DD742}" destId="{AD30A154-A68F-47D6-8838-37F055322AB3}" srcOrd="0" destOrd="0" presId="urn:microsoft.com/office/officeart/2005/8/layout/process4"/>
    <dgm:cxn modelId="{1CC082B4-4884-4486-BF4C-5540C3E97587}" type="presParOf" srcId="{C84A7E61-31BD-47D8-B245-B5A9674DD742}" destId="{BB530053-ED19-49CA-837E-93346FFE4413}" srcOrd="1" destOrd="0" presId="urn:microsoft.com/office/officeart/2005/8/layout/process4"/>
    <dgm:cxn modelId="{FD7B18DD-77CE-4BC0-8910-0F71E2ED7D01}" type="presParOf" srcId="{C84A7E61-31BD-47D8-B245-B5A9674DD742}" destId="{31FAECCC-58DA-452C-93D9-75C95FE80A53}" srcOrd="2" destOrd="0" presId="urn:microsoft.com/office/officeart/2005/8/layout/process4"/>
    <dgm:cxn modelId="{1A7B3A51-BFA6-491C-8C39-4AF6BA3D9581}" type="presParOf" srcId="{31FAECCC-58DA-452C-93D9-75C95FE80A53}" destId="{850F6C0B-8E8E-42E2-9A70-B909933AA001}" srcOrd="0" destOrd="0" presId="urn:microsoft.com/office/officeart/2005/8/layout/process4"/>
    <dgm:cxn modelId="{E04533E2-FDC1-4F49-BA72-4ABE6BA109A0}" type="presParOf" srcId="{31FAECCC-58DA-452C-93D9-75C95FE80A53}" destId="{7B5C4457-5DB5-4344-A7FE-947A94C8A859}" srcOrd="1" destOrd="0" presId="urn:microsoft.com/office/officeart/2005/8/layout/process4"/>
    <dgm:cxn modelId="{D5A50118-371D-440C-8D6A-84096310C244}" type="presParOf" srcId="{45CEE3BD-5936-4DFC-A95B-7ABEF4E81E01}" destId="{A67F68F0-73AF-4229-BDED-311ACC0222C7}" srcOrd="3" destOrd="0" presId="urn:microsoft.com/office/officeart/2005/8/layout/process4"/>
    <dgm:cxn modelId="{3741F657-42BA-4384-8352-CA7FDAD01B3F}" type="presParOf" srcId="{45CEE3BD-5936-4DFC-A95B-7ABEF4E81E01}" destId="{0BF2AAAF-B024-499A-B236-751CE7B34BAE}" srcOrd="4" destOrd="0" presId="urn:microsoft.com/office/officeart/2005/8/layout/process4"/>
    <dgm:cxn modelId="{3187CA16-E1DB-497D-BF3F-BF6FB898AC7B}" type="presParOf" srcId="{0BF2AAAF-B024-499A-B236-751CE7B34BAE}" destId="{FE230E87-C4B9-436D-9D31-A099C25BA143}" srcOrd="0" destOrd="0" presId="urn:microsoft.com/office/officeart/2005/8/layout/process4"/>
    <dgm:cxn modelId="{D99A0A58-AC5D-411F-91BC-200FC0B6E2DC}" type="presParOf" srcId="{0BF2AAAF-B024-499A-B236-751CE7B34BAE}" destId="{97D72D59-079D-4EF2-A1DA-A4B0F23253CB}" srcOrd="1" destOrd="0" presId="urn:microsoft.com/office/officeart/2005/8/layout/process4"/>
    <dgm:cxn modelId="{CF65A0AC-2744-411F-A64B-B14B7BBF7444}" type="presParOf" srcId="{0BF2AAAF-B024-499A-B236-751CE7B34BAE}" destId="{FD93D5D4-08B5-4778-9A4D-C8334539C477}" srcOrd="2" destOrd="0" presId="urn:microsoft.com/office/officeart/2005/8/layout/process4"/>
    <dgm:cxn modelId="{206163C7-4363-4DCE-8539-87D860486055}" type="presParOf" srcId="{FD93D5D4-08B5-4778-9A4D-C8334539C477}" destId="{6BDDDD90-497D-4779-9F11-2B6943352F11}" srcOrd="0" destOrd="0" presId="urn:microsoft.com/office/officeart/2005/8/layout/process4"/>
    <dgm:cxn modelId="{716016E4-AC1B-401C-A459-BB00C988A0CD}" type="presParOf" srcId="{FD93D5D4-08B5-4778-9A4D-C8334539C477}" destId="{E6CD1022-C5DB-43AF-973E-C9F53273952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E5D7C-0099-41E8-A3D6-CECCA0026B77}">
      <dsp:nvSpPr>
        <dsp:cNvPr id="0" name=""/>
        <dsp:cNvSpPr/>
      </dsp:nvSpPr>
      <dsp:spPr>
        <a:xfrm>
          <a:off x="668512" y="116796"/>
          <a:ext cx="1980444" cy="158947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CA9DD-E686-436C-8719-588226B02937}">
      <dsp:nvSpPr>
        <dsp:cNvPr id="0" name=""/>
        <dsp:cNvSpPr/>
      </dsp:nvSpPr>
      <dsp:spPr>
        <a:xfrm>
          <a:off x="296835" y="1719475"/>
          <a:ext cx="2626087" cy="907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/>
            <a:t>ENTRADA NO MERCADO</a:t>
          </a:r>
        </a:p>
      </dsp:txBody>
      <dsp:txXfrm>
        <a:off x="296835" y="1719475"/>
        <a:ext cx="2626087" cy="907115"/>
      </dsp:txXfrm>
    </dsp:sp>
    <dsp:sp modelId="{722E36D6-5315-418D-AF57-79DF9F1BE3D1}">
      <dsp:nvSpPr>
        <dsp:cNvPr id="0" name=""/>
        <dsp:cNvSpPr/>
      </dsp:nvSpPr>
      <dsp:spPr>
        <a:xfrm>
          <a:off x="3917506" y="225391"/>
          <a:ext cx="1973980" cy="134717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C1849-4DC6-4ED4-ABBC-2C401EEC6E98}">
      <dsp:nvSpPr>
        <dsp:cNvPr id="0" name=""/>
        <dsp:cNvSpPr/>
      </dsp:nvSpPr>
      <dsp:spPr>
        <a:xfrm>
          <a:off x="3807104" y="1741610"/>
          <a:ext cx="2278140" cy="100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/>
            <a:t>PREÇO DOS SERVIÇOS</a:t>
          </a:r>
        </a:p>
      </dsp:txBody>
      <dsp:txXfrm>
        <a:off x="3807104" y="1741610"/>
        <a:ext cx="2278140" cy="1000545"/>
      </dsp:txXfrm>
    </dsp:sp>
    <dsp:sp modelId="{FAEF6A2D-4D62-429F-B08C-6DC151BB90CA}">
      <dsp:nvSpPr>
        <dsp:cNvPr id="0" name=""/>
        <dsp:cNvSpPr/>
      </dsp:nvSpPr>
      <dsp:spPr>
        <a:xfrm>
          <a:off x="7459229" y="2507"/>
          <a:ext cx="2014160" cy="1691510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95203-8757-4BBB-8993-29EB520586D2}">
      <dsp:nvSpPr>
        <dsp:cNvPr id="0" name=""/>
        <dsp:cNvSpPr/>
      </dsp:nvSpPr>
      <dsp:spPr>
        <a:xfrm>
          <a:off x="6831465" y="1609516"/>
          <a:ext cx="3402241" cy="1262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/>
            <a:t>QUALIDADE, SEGURANÇA E OUTROS ASPETOS DA ATIVIDADE</a:t>
          </a:r>
        </a:p>
      </dsp:txBody>
      <dsp:txXfrm>
        <a:off x="6831465" y="1609516"/>
        <a:ext cx="3402241" cy="1262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8548-B495-4CB0-815F-279756042EBC}" type="datetimeFigureOut">
              <a:rPr lang="pt-PT" smtClean="0"/>
              <a:t>5/8/19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4CD18-026D-4A80-8890-326BF8F0D01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30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sv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0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E83601-8018-4F31-8973-C5E53203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046908"/>
          </a:xfrm>
        </p:spPr>
        <p:txBody>
          <a:bodyPr>
            <a:normAutofit/>
          </a:bodyPr>
          <a:lstStyle/>
          <a:p>
            <a:pPr algn="ctr"/>
            <a:r>
              <a:rPr lang="pt-PT" sz="4000" b="1" dirty="0" err="1"/>
              <a:t>Regulation</a:t>
            </a:r>
            <a:r>
              <a:rPr lang="pt-PT" sz="4000" b="1" dirty="0"/>
              <a:t>  </a:t>
            </a:r>
            <a:r>
              <a:rPr lang="pt-PT" sz="4000" b="1" dirty="0" err="1"/>
              <a:t>and</a:t>
            </a:r>
            <a:r>
              <a:rPr lang="pt-PT" sz="4000" b="1" dirty="0"/>
              <a:t>  </a:t>
            </a:r>
            <a:r>
              <a:rPr lang="pt-PT" sz="4000" b="1" dirty="0" err="1"/>
              <a:t>competition</a:t>
            </a:r>
            <a:endParaRPr lang="pt-PT" sz="4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5538427-46B7-43C6-ADE9-7015D07D0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pt-PT" sz="1800" b="1" dirty="0"/>
              <a:t>Política económica e atividade empresarial – texto 7</a:t>
            </a:r>
          </a:p>
        </p:txBody>
      </p:sp>
      <p:pic>
        <p:nvPicPr>
          <p:cNvPr id="4" name="Picture 4" descr="Resultado de imagem para iseg logo">
            <a:extLst>
              <a:ext uri="{FF2B5EF4-FFF2-40B4-BE49-F238E27FC236}">
                <a16:creationId xmlns:a16="http://schemas.microsoft.com/office/drawing/2014/main" xmlns="" id="{64A667FA-2DD2-4D02-AA6B-6A5EFFA4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37" y="5409712"/>
            <a:ext cx="1730326" cy="76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5313B05-C91C-4519-8295-2A7482BF6856}"/>
              </a:ext>
            </a:extLst>
          </p:cNvPr>
          <p:cNvSpPr txBox="1"/>
          <p:nvPr/>
        </p:nvSpPr>
        <p:spPr>
          <a:xfrm>
            <a:off x="571677" y="5529011"/>
            <a:ext cx="482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2º Semestre 2018/2019</a:t>
            </a:r>
          </a:p>
          <a:p>
            <a:r>
              <a:rPr lang="pt-PT" dirty="0">
                <a:solidFill>
                  <a:schemeClr val="bg1"/>
                </a:solidFill>
              </a:rPr>
              <a:t>Docente: Luís António Vinhas Catão</a:t>
            </a:r>
          </a:p>
        </p:txBody>
      </p:sp>
    </p:spTree>
    <p:extLst>
      <p:ext uri="{BB962C8B-B14F-4D97-AF65-F5344CB8AC3E}">
        <p14:creationId xmlns:p14="http://schemas.microsoft.com/office/powerpoint/2010/main" val="45841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807ABE4-3829-4646-B4C2-5F97263CA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Teorias da regulação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96B63A98-9546-43F4-8654-1F74FF628CD6}"/>
              </a:ext>
            </a:extLst>
          </p:cNvPr>
          <p:cNvGrpSpPr/>
          <p:nvPr/>
        </p:nvGrpSpPr>
        <p:grpSpPr>
          <a:xfrm>
            <a:off x="581192" y="2306472"/>
            <a:ext cx="11155883" cy="4122493"/>
            <a:chOff x="581192" y="2306472"/>
            <a:chExt cx="11155883" cy="4122493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9A012DFE-4972-4B69-AC9A-8CC869F7BB90}"/>
                </a:ext>
              </a:extLst>
            </p:cNvPr>
            <p:cNvSpPr txBox="1"/>
            <p:nvPr/>
          </p:nvSpPr>
          <p:spPr>
            <a:xfrm>
              <a:off x="4681183" y="2306472"/>
              <a:ext cx="5650172" cy="646331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A regulação serve os interesses dos consumidores restringindo potenciais decisões prejudiciais das empresas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7CFCDED2-D515-4457-A427-A9DCEBEE23FB}"/>
                </a:ext>
              </a:extLst>
            </p:cNvPr>
            <p:cNvSpPr txBox="1"/>
            <p:nvPr/>
          </p:nvSpPr>
          <p:spPr>
            <a:xfrm>
              <a:off x="581192" y="3914549"/>
              <a:ext cx="26942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TEORIA DO INTERESSE PÚBLICO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91448C8D-75AA-4C1F-BED1-B0753C89E522}"/>
                </a:ext>
              </a:extLst>
            </p:cNvPr>
            <p:cNvSpPr txBox="1"/>
            <p:nvPr/>
          </p:nvSpPr>
          <p:spPr>
            <a:xfrm>
              <a:off x="4681184" y="3429000"/>
              <a:ext cx="5650172" cy="1200329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dirty="0"/>
                <a:t>Assume-se que as entidades reguladoras têm conhecimento e poder para pôr em prática as medidas necessárias para que a alocação de recursos na sociedade seja feita de forma eficaz.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BB865ADE-87D3-4B89-B6EC-91BB7C1790E1}"/>
                </a:ext>
              </a:extLst>
            </p:cNvPr>
            <p:cNvSpPr txBox="1"/>
            <p:nvPr/>
          </p:nvSpPr>
          <p:spPr>
            <a:xfrm>
              <a:off x="5360158" y="5446884"/>
              <a:ext cx="14716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TEORIA AUSTRÍACA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A9D4788B-5B0A-4AB9-960C-039BD3139160}"/>
                </a:ext>
              </a:extLst>
            </p:cNvPr>
            <p:cNvSpPr txBox="1"/>
            <p:nvPr/>
          </p:nvSpPr>
          <p:spPr>
            <a:xfrm>
              <a:off x="7847463" y="5105526"/>
              <a:ext cx="3889612" cy="1323439"/>
            </a:xfrm>
            <a:prstGeom prst="rect">
              <a:avLst/>
            </a:prstGeom>
            <a:noFill/>
            <a:ln w="28575">
              <a:solidFill>
                <a:srgbClr val="969FA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sz="1600" dirty="0"/>
                <a:t>Apesar das regulações terem boas intenções, estas intervenções distorcem o funcionamento do mercado, causando assim novos problemas, o que ultimamente acaba numa espiral de regulações.</a:t>
              </a:r>
            </a:p>
          </p:txBody>
        </p:sp>
        <p:sp>
          <p:nvSpPr>
            <p:cNvPr id="10" name="Seta: Para Baixo 9">
              <a:extLst>
                <a:ext uri="{FF2B5EF4-FFF2-40B4-BE49-F238E27FC236}">
                  <a16:creationId xmlns:a16="http://schemas.microsoft.com/office/drawing/2014/main" xmlns="" id="{2913D065-DE33-4372-80CA-8C882ABC6F3D}"/>
                </a:ext>
              </a:extLst>
            </p:cNvPr>
            <p:cNvSpPr/>
            <p:nvPr/>
          </p:nvSpPr>
          <p:spPr>
            <a:xfrm rot="16200000">
              <a:off x="7227009" y="5435528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Seta: Para Baixo 10">
              <a:extLst>
                <a:ext uri="{FF2B5EF4-FFF2-40B4-BE49-F238E27FC236}">
                  <a16:creationId xmlns:a16="http://schemas.microsoft.com/office/drawing/2014/main" xmlns="" id="{BC4EB048-71EF-4401-AA70-054BA4E4B74E}"/>
                </a:ext>
              </a:extLst>
            </p:cNvPr>
            <p:cNvSpPr/>
            <p:nvPr/>
          </p:nvSpPr>
          <p:spPr>
            <a:xfrm rot="16200000">
              <a:off x="3039467" y="1387636"/>
              <a:ext cx="225287" cy="2484000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24A6D26D-63DA-4E4B-A48A-E2F30A8DFE6C}"/>
                </a:ext>
              </a:extLst>
            </p:cNvPr>
            <p:cNvSpPr/>
            <p:nvPr/>
          </p:nvSpPr>
          <p:spPr>
            <a:xfrm>
              <a:off x="1910110" y="2629636"/>
              <a:ext cx="137054" cy="1145392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4" name="Conexão reta unidirecional 13">
              <a:extLst>
                <a:ext uri="{FF2B5EF4-FFF2-40B4-BE49-F238E27FC236}">
                  <a16:creationId xmlns:a16="http://schemas.microsoft.com/office/drawing/2014/main" xmlns="" id="{48991748-3E12-400E-8DE7-30A4A366980F}"/>
                </a:ext>
              </a:extLst>
            </p:cNvPr>
            <p:cNvCxnSpPr>
              <a:stCxn id="6" idx="3"/>
            </p:cNvCxnSpPr>
            <p:nvPr/>
          </p:nvCxnSpPr>
          <p:spPr>
            <a:xfrm>
              <a:off x="3275463" y="4237715"/>
              <a:ext cx="1255594" cy="0"/>
            </a:xfrm>
            <a:prstGeom prst="straightConnector1">
              <a:avLst/>
            </a:prstGeom>
            <a:ln w="28575">
              <a:solidFill>
                <a:srgbClr val="ED842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: Ângulo Reto 15">
              <a:extLst>
                <a:ext uri="{FF2B5EF4-FFF2-40B4-BE49-F238E27FC236}">
                  <a16:creationId xmlns:a16="http://schemas.microsoft.com/office/drawing/2014/main" xmlns="" id="{CD12D8DA-6833-4122-A287-6AB634C2B01E}"/>
                </a:ext>
              </a:extLst>
            </p:cNvPr>
            <p:cNvCxnSpPr>
              <a:endCxn id="8" idx="1"/>
            </p:cNvCxnSpPr>
            <p:nvPr/>
          </p:nvCxnSpPr>
          <p:spPr>
            <a:xfrm rot="16200000" flipH="1">
              <a:off x="4616196" y="4964531"/>
              <a:ext cx="972721" cy="515203"/>
            </a:xfrm>
            <a:prstGeom prst="bentConnector2">
              <a:avLst/>
            </a:prstGeom>
            <a:ln w="28575">
              <a:solidFill>
                <a:srgbClr val="ED842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108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CBE7D87-F323-41A0-AD68-C0D87F4C1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Teorias da regulação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AC486B17-5F3B-4E1A-9C86-4F814D6312DC}"/>
              </a:ext>
            </a:extLst>
          </p:cNvPr>
          <p:cNvGrpSpPr/>
          <p:nvPr/>
        </p:nvGrpSpPr>
        <p:grpSpPr>
          <a:xfrm>
            <a:off x="581192" y="2257103"/>
            <a:ext cx="10377960" cy="3829247"/>
            <a:chOff x="581192" y="2257103"/>
            <a:chExt cx="10377960" cy="3829247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6A4D8108-119D-42DE-BFA8-A9F6BE3CE2E7}"/>
                </a:ext>
              </a:extLst>
            </p:cNvPr>
            <p:cNvSpPr txBox="1"/>
            <p:nvPr/>
          </p:nvSpPr>
          <p:spPr>
            <a:xfrm>
              <a:off x="581192" y="3941844"/>
              <a:ext cx="26942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TEORIA DO INTERESSE PRIVADO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BBCE83A3-8DED-4094-BC25-7B9D3BE75E9B}"/>
                </a:ext>
              </a:extLst>
            </p:cNvPr>
            <p:cNvSpPr txBox="1"/>
            <p:nvPr/>
          </p:nvSpPr>
          <p:spPr>
            <a:xfrm>
              <a:off x="3698543" y="2257103"/>
              <a:ext cx="3630304" cy="1200329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Falta de informação dos reguladores sobre custos, procura, qualidades e outros fatores que determinam as decisões das empresas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99331E54-C43D-4BF8-A976-B24B699BBD50}"/>
                </a:ext>
              </a:extLst>
            </p:cNvPr>
            <p:cNvSpPr txBox="1"/>
            <p:nvPr/>
          </p:nvSpPr>
          <p:spPr>
            <a:xfrm>
              <a:off x="7762140" y="2860452"/>
              <a:ext cx="3197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dirty="0"/>
                <a:t>Toda regulação em prol do interesse público será, à partida, imperfeita.</a:t>
              </a:r>
            </a:p>
          </p:txBody>
        </p:sp>
        <p:sp>
          <p:nvSpPr>
            <p:cNvPr id="8" name="Seta: Curvada Para Cima 7">
              <a:extLst>
                <a:ext uri="{FF2B5EF4-FFF2-40B4-BE49-F238E27FC236}">
                  <a16:creationId xmlns:a16="http://schemas.microsoft.com/office/drawing/2014/main" xmlns="" id="{95305E38-C119-4F64-B76B-53B06387D3A1}"/>
                </a:ext>
              </a:extLst>
            </p:cNvPr>
            <p:cNvSpPr/>
            <p:nvPr/>
          </p:nvSpPr>
          <p:spPr>
            <a:xfrm>
              <a:off x="7091099" y="3583960"/>
              <a:ext cx="1825440" cy="416773"/>
            </a:xfrm>
            <a:prstGeom prst="curvedUpArrow">
              <a:avLst>
                <a:gd name="adj1" fmla="val 25000"/>
                <a:gd name="adj2" fmla="val 60642"/>
                <a:gd name="adj3" fmla="val 25000"/>
              </a:avLst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F9B0EFD1-44A5-4862-8589-D574B3612355}"/>
                </a:ext>
              </a:extLst>
            </p:cNvPr>
            <p:cNvSpPr/>
            <p:nvPr/>
          </p:nvSpPr>
          <p:spPr>
            <a:xfrm>
              <a:off x="1910110" y="2629636"/>
              <a:ext cx="137054" cy="1145392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Seta: Para Baixo 11">
              <a:extLst>
                <a:ext uri="{FF2B5EF4-FFF2-40B4-BE49-F238E27FC236}">
                  <a16:creationId xmlns:a16="http://schemas.microsoft.com/office/drawing/2014/main" xmlns="" id="{787659F5-20F8-47D2-AD5B-8BB5E748EBB6}"/>
                </a:ext>
              </a:extLst>
            </p:cNvPr>
            <p:cNvSpPr/>
            <p:nvPr/>
          </p:nvSpPr>
          <p:spPr>
            <a:xfrm rot="16200000">
              <a:off x="2625467" y="1801636"/>
              <a:ext cx="225287" cy="1656000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3" name="Conexão: Ângulo Reto 12">
              <a:extLst>
                <a:ext uri="{FF2B5EF4-FFF2-40B4-BE49-F238E27FC236}">
                  <a16:creationId xmlns:a16="http://schemas.microsoft.com/office/drawing/2014/main" xmlns="" id="{BF7C9F69-B2E5-467C-AD2B-9AA1025FF5DD}"/>
                </a:ext>
              </a:extLst>
            </p:cNvPr>
            <p:cNvCxnSpPr/>
            <p:nvPr/>
          </p:nvCxnSpPr>
          <p:spPr>
            <a:xfrm rot="16200000" flipH="1">
              <a:off x="2212276" y="4479879"/>
              <a:ext cx="972721" cy="1440000"/>
            </a:xfrm>
            <a:prstGeom prst="bentConnector2">
              <a:avLst/>
            </a:prstGeom>
            <a:ln w="28575">
              <a:solidFill>
                <a:srgbClr val="ED842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E6FFB87C-B500-4355-8179-1D11DDFEEF20}"/>
                </a:ext>
              </a:extLst>
            </p:cNvPr>
            <p:cNvSpPr txBox="1"/>
            <p:nvPr/>
          </p:nvSpPr>
          <p:spPr>
            <a:xfrm>
              <a:off x="3698543" y="5516963"/>
              <a:ext cx="10032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/>
                <a:t>TEORIA</a:t>
              </a:r>
              <a:endParaRPr lang="pt-PT" b="1" dirty="0"/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C8F1DD0F-06D6-42E0-908F-ABA3048952A0}"/>
                </a:ext>
              </a:extLst>
            </p:cNvPr>
            <p:cNvSpPr txBox="1"/>
            <p:nvPr/>
          </p:nvSpPr>
          <p:spPr>
            <a:xfrm>
              <a:off x="4981686" y="5255353"/>
              <a:ext cx="43943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ESCOLHA PÚBLICA	 (interesse próprio)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CAPTURA	 (interesse das empresas)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CHICAGO	 (regulações adquiridas)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12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0CDC461-9BEC-4C7F-9896-DD97522F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BDF85B89-65FB-48CB-89C6-59CBE5C8A0EC}"/>
              </a:ext>
            </a:extLst>
          </p:cNvPr>
          <p:cNvGrpSpPr/>
          <p:nvPr/>
        </p:nvGrpSpPr>
        <p:grpSpPr>
          <a:xfrm>
            <a:off x="581192" y="2452702"/>
            <a:ext cx="10846533" cy="3215298"/>
            <a:chOff x="581192" y="2452702"/>
            <a:chExt cx="10846533" cy="3215298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057FCCE7-CC02-423E-B712-3E043BA19C98}"/>
                </a:ext>
              </a:extLst>
            </p:cNvPr>
            <p:cNvSpPr txBox="1"/>
            <p:nvPr/>
          </p:nvSpPr>
          <p:spPr>
            <a:xfrm>
              <a:off x="581192" y="2668146"/>
              <a:ext cx="1569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CUSTOS DIRETOS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2E70D88F-7BC0-4F2B-98FE-10DDDBCFD71A}"/>
                </a:ext>
              </a:extLst>
            </p:cNvPr>
            <p:cNvSpPr txBox="1"/>
            <p:nvPr/>
          </p:nvSpPr>
          <p:spPr>
            <a:xfrm>
              <a:off x="581192" y="4683114"/>
              <a:ext cx="1569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CUSTOS INDIRETOS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AFF5D6DA-3873-43AF-A912-F9B01D72058B}"/>
                </a:ext>
              </a:extLst>
            </p:cNvPr>
            <p:cNvSpPr txBox="1"/>
            <p:nvPr/>
          </p:nvSpPr>
          <p:spPr>
            <a:xfrm>
              <a:off x="2587413" y="4344561"/>
              <a:ext cx="3589361" cy="1323439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Recaem sobre os consumidores, empresas, governos e outros </a:t>
              </a:r>
              <a:r>
                <a:rPr lang="pt-PT" sz="1600" i="1" dirty="0" err="1"/>
                <a:t>stakeholders</a:t>
              </a:r>
              <a:endParaRPr lang="pt-PT" sz="16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Não se encontram no âmbito de uma regulamentação específica</a:t>
              </a:r>
            </a:p>
          </p:txBody>
        </p:sp>
        <p:sp>
          <p:nvSpPr>
            <p:cNvPr id="8" name="Seta: Para a Direita 7">
              <a:extLst>
                <a:ext uri="{FF2B5EF4-FFF2-40B4-BE49-F238E27FC236}">
                  <a16:creationId xmlns:a16="http://schemas.microsoft.com/office/drawing/2014/main" xmlns="" id="{D7696608-EA12-4655-BCDA-641C7AC6A1C2}"/>
                </a:ext>
              </a:extLst>
            </p:cNvPr>
            <p:cNvSpPr/>
            <p:nvPr/>
          </p:nvSpPr>
          <p:spPr>
            <a:xfrm>
              <a:off x="6613503" y="4903728"/>
              <a:ext cx="660078" cy="252000"/>
            </a:xfrm>
            <a:prstGeom prst="rightArrow">
              <a:avLst/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E42263B7-25B0-4AE0-8F27-7E9C7B958723}"/>
                </a:ext>
              </a:extLst>
            </p:cNvPr>
            <p:cNvSpPr txBox="1"/>
            <p:nvPr/>
          </p:nvSpPr>
          <p:spPr>
            <a:xfrm>
              <a:off x="2587412" y="2452702"/>
              <a:ext cx="4822647" cy="1077218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Custos Financeiros (taxas, contribuições e impostos)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Custos de Investimento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Custos de Execução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Custos Administrativos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708C3572-E205-4916-868A-79DF9F2145EC}"/>
                </a:ext>
              </a:extLst>
            </p:cNvPr>
            <p:cNvSpPr txBox="1"/>
            <p:nvPr/>
          </p:nvSpPr>
          <p:spPr>
            <a:xfrm>
              <a:off x="8629697" y="2500349"/>
              <a:ext cx="2798028" cy="1077218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Os governos tentam reduzir os custos diretos, através da redução da carga administrativa para as empresas</a:t>
              </a:r>
            </a:p>
          </p:txBody>
        </p:sp>
        <p:sp>
          <p:nvSpPr>
            <p:cNvPr id="11" name="Seta: Para a Direita 10">
              <a:extLst>
                <a:ext uri="{FF2B5EF4-FFF2-40B4-BE49-F238E27FC236}">
                  <a16:creationId xmlns:a16="http://schemas.microsoft.com/office/drawing/2014/main" xmlns="" id="{8C88DB06-25AF-4102-85F8-001F2AA77428}"/>
                </a:ext>
              </a:extLst>
            </p:cNvPr>
            <p:cNvSpPr/>
            <p:nvPr/>
          </p:nvSpPr>
          <p:spPr>
            <a:xfrm>
              <a:off x="7689839" y="2912958"/>
              <a:ext cx="660078" cy="252000"/>
            </a:xfrm>
            <a:prstGeom prst="rightArrow">
              <a:avLst/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A9FB5B7F-0936-4D44-8855-09618F1C5898}"/>
                </a:ext>
              </a:extLst>
            </p:cNvPr>
            <p:cNvSpPr txBox="1"/>
            <p:nvPr/>
          </p:nvSpPr>
          <p:spPr>
            <a:xfrm>
              <a:off x="7410059" y="4614399"/>
              <a:ext cx="2691003" cy="338554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Imposição de regulamentação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5E58C0F2-FA3B-4800-B13A-2ECBB11F204E}"/>
                </a:ext>
              </a:extLst>
            </p:cNvPr>
            <p:cNvSpPr txBox="1"/>
            <p:nvPr/>
          </p:nvSpPr>
          <p:spPr>
            <a:xfrm>
              <a:off x="7410059" y="5160168"/>
              <a:ext cx="2691003" cy="338554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Efeitos na concorrência</a:t>
              </a:r>
            </a:p>
          </p:txBody>
        </p:sp>
        <p:pic>
          <p:nvPicPr>
            <p:cNvPr id="1026" name="Picture 2" descr="Resultado de imagem para negative impact">
              <a:extLst>
                <a:ext uri="{FF2B5EF4-FFF2-40B4-BE49-F238E27FC236}">
                  <a16:creationId xmlns:a16="http://schemas.microsoft.com/office/drawing/2014/main" xmlns="" id="{7DAC147A-2969-4070-9E37-F53C74CD25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682" y="4614399"/>
              <a:ext cx="885043" cy="885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6465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F40A803-2CEB-4537-9A48-DE96C2FE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D09ED90F-DBEA-4627-99BF-2ED932587E6D}"/>
              </a:ext>
            </a:extLst>
          </p:cNvPr>
          <p:cNvGrpSpPr/>
          <p:nvPr/>
        </p:nvGrpSpPr>
        <p:grpSpPr>
          <a:xfrm>
            <a:off x="581192" y="2060812"/>
            <a:ext cx="11029616" cy="4505143"/>
            <a:chOff x="581192" y="2060812"/>
            <a:chExt cx="11029616" cy="4505143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9402CA06-FC45-4A3A-8787-97AA6618488A}"/>
                </a:ext>
              </a:extLst>
            </p:cNvPr>
            <p:cNvSpPr txBox="1"/>
            <p:nvPr/>
          </p:nvSpPr>
          <p:spPr>
            <a:xfrm>
              <a:off x="3482453" y="2060812"/>
              <a:ext cx="52270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IMPACTOS DA REGULAÇÃO NA COMPETIÇÃO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3F4BA19E-1111-4CFE-925F-13D9E5691615}"/>
                </a:ext>
              </a:extLst>
            </p:cNvPr>
            <p:cNvSpPr txBox="1"/>
            <p:nvPr/>
          </p:nvSpPr>
          <p:spPr>
            <a:xfrm>
              <a:off x="772262" y="3225018"/>
              <a:ext cx="1678674" cy="369332"/>
            </a:xfrm>
            <a:prstGeom prst="rect">
              <a:avLst/>
            </a:prstGeom>
            <a:noFill/>
            <a:ln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COMPETIÇÃO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59062F89-E9AB-433E-8B57-6F7C4D7A9BEE}"/>
                </a:ext>
              </a:extLst>
            </p:cNvPr>
            <p:cNvSpPr txBox="1"/>
            <p:nvPr/>
          </p:nvSpPr>
          <p:spPr>
            <a:xfrm>
              <a:off x="4336551" y="2945061"/>
              <a:ext cx="3218648" cy="923330"/>
            </a:xfrm>
            <a:prstGeom prst="rect">
              <a:avLst/>
            </a:prstGeom>
            <a:noFill/>
            <a:ln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INOVAÇÃO</a:t>
              </a:r>
            </a:p>
            <a:p>
              <a:pPr algn="ctr"/>
              <a:r>
                <a:rPr lang="pt-PT" dirty="0"/>
                <a:t>PRODUTIVIDADE</a:t>
              </a:r>
            </a:p>
            <a:p>
              <a:pPr algn="ctr"/>
              <a:r>
                <a:rPr lang="pt-PT" dirty="0"/>
                <a:t>CRESCIMENTO ECONÓMICO</a:t>
              </a:r>
            </a:p>
          </p:txBody>
        </p:sp>
        <p:sp>
          <p:nvSpPr>
            <p:cNvPr id="8" name="Seta: Bidirecional 7">
              <a:extLst>
                <a:ext uri="{FF2B5EF4-FFF2-40B4-BE49-F238E27FC236}">
                  <a16:creationId xmlns:a16="http://schemas.microsoft.com/office/drawing/2014/main" xmlns="" id="{C31FD1CB-D482-49B4-9BD0-4D87AD6FB788}"/>
                </a:ext>
              </a:extLst>
            </p:cNvPr>
            <p:cNvSpPr/>
            <p:nvPr/>
          </p:nvSpPr>
          <p:spPr>
            <a:xfrm>
              <a:off x="2723891" y="3225018"/>
              <a:ext cx="1405720" cy="368489"/>
            </a:xfrm>
            <a:prstGeom prst="left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20C65A13-8F82-47A1-8E8E-837F27F7C442}"/>
                </a:ext>
              </a:extLst>
            </p:cNvPr>
            <p:cNvSpPr txBox="1"/>
            <p:nvPr/>
          </p:nvSpPr>
          <p:spPr>
            <a:xfrm>
              <a:off x="8709546" y="3086096"/>
              <a:ext cx="2622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Efeitos significativos da regulação na competição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F1423C6F-B675-4CB6-BAF5-31E03F1C968C}"/>
                </a:ext>
              </a:extLst>
            </p:cNvPr>
            <p:cNvSpPr txBox="1"/>
            <p:nvPr/>
          </p:nvSpPr>
          <p:spPr>
            <a:xfrm>
              <a:off x="581192" y="4534630"/>
              <a:ext cx="11029616" cy="2031325"/>
            </a:xfrm>
            <a:prstGeom prst="rect">
              <a:avLst/>
            </a:prstGeom>
            <a:noFill/>
            <a:ln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dirty="0"/>
                <a:t>Uma alteração da regulação tem um possível impacto na competição se pelo menos um dos seguintes for verdade:</a:t>
              </a:r>
            </a:p>
            <a:p>
              <a:endParaRPr lang="pt-PT" dirty="0"/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Número ou alcance das empresas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Capacidade das empresas de competir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Incentivo das empresas para competir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Opções e informações disponíveis para os consumidores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Regulação do mercado de trabalho</a:t>
              </a:r>
            </a:p>
          </p:txBody>
        </p:sp>
        <p:sp>
          <p:nvSpPr>
            <p:cNvPr id="11" name="Seta: Entalhada Para a Direita 10">
              <a:extLst>
                <a:ext uri="{FF2B5EF4-FFF2-40B4-BE49-F238E27FC236}">
                  <a16:creationId xmlns:a16="http://schemas.microsoft.com/office/drawing/2014/main" xmlns="" id="{780AAEC5-606A-453A-B55A-F9DD61C4DFB7}"/>
                </a:ext>
              </a:extLst>
            </p:cNvPr>
            <p:cNvSpPr/>
            <p:nvPr/>
          </p:nvSpPr>
          <p:spPr>
            <a:xfrm>
              <a:off x="7855450" y="3312441"/>
              <a:ext cx="750627" cy="193639"/>
            </a:xfrm>
            <a:prstGeom prst="notchedRightArrow">
              <a:avLst/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142029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94526B5-4BDE-4A5F-926A-FCB48473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xmlns="" id="{05243140-475F-43EE-846E-B70D89DCAF38}"/>
              </a:ext>
            </a:extLst>
          </p:cNvPr>
          <p:cNvGrpSpPr/>
          <p:nvPr/>
        </p:nvGrpSpPr>
        <p:grpSpPr>
          <a:xfrm>
            <a:off x="581192" y="1992574"/>
            <a:ext cx="11292360" cy="4293556"/>
            <a:chOff x="581192" y="1992574"/>
            <a:chExt cx="11292360" cy="4293556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FFB7C9B1-A968-4D77-92D0-51BD183E351A}"/>
                </a:ext>
              </a:extLst>
            </p:cNvPr>
            <p:cNvSpPr txBox="1"/>
            <p:nvPr/>
          </p:nvSpPr>
          <p:spPr>
            <a:xfrm>
              <a:off x="3886199" y="1992574"/>
              <a:ext cx="441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1. NÚMERO OU ALCANCE DAS EMPRESAS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1FA60DE1-DF7E-45B6-963B-91FC31614767}"/>
                </a:ext>
              </a:extLst>
            </p:cNvPr>
            <p:cNvSpPr txBox="1"/>
            <p:nvPr/>
          </p:nvSpPr>
          <p:spPr>
            <a:xfrm>
              <a:off x="581192" y="4065016"/>
              <a:ext cx="3193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Estudo de van Stel </a:t>
              </a:r>
              <a:r>
                <a:rPr lang="nl-NL" i="1" dirty="0"/>
                <a:t>et al., </a:t>
              </a:r>
              <a:r>
                <a:rPr lang="nl-NL" dirty="0"/>
                <a:t>(2007):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343485F1-44ED-4323-98A1-FA47F46DD036}"/>
                </a:ext>
              </a:extLst>
            </p:cNvPr>
            <p:cNvSpPr txBox="1"/>
            <p:nvPr/>
          </p:nvSpPr>
          <p:spPr>
            <a:xfrm>
              <a:off x="738141" y="4873735"/>
              <a:ext cx="28796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dirty="0"/>
                <a:t>Utilizando cinco categorias</a:t>
              </a:r>
            </a:p>
            <a:p>
              <a:r>
                <a:rPr lang="pt-PT" sz="1400" dirty="0"/>
                <a:t>•Arranque do negócio </a:t>
              </a:r>
            </a:p>
            <a:p>
              <a:r>
                <a:rPr lang="pt-PT" sz="1400" dirty="0"/>
                <a:t>•Regulação do mercado de trabalho</a:t>
              </a:r>
            </a:p>
            <a:p>
              <a:r>
                <a:rPr lang="pt-PT" sz="1400" dirty="0"/>
                <a:t>•Obtenção de crédito</a:t>
              </a:r>
            </a:p>
            <a:p>
              <a:r>
                <a:rPr lang="pt-PT" sz="1400" dirty="0"/>
                <a:t>•Pagamento de impostos</a:t>
              </a:r>
            </a:p>
            <a:p>
              <a:r>
                <a:rPr lang="pt-PT" sz="1400" dirty="0"/>
                <a:t>•Fecho do negócio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4B712856-729C-4EC1-8511-A4B5B103DD08}"/>
                </a:ext>
              </a:extLst>
            </p:cNvPr>
            <p:cNvSpPr txBox="1"/>
            <p:nvPr/>
          </p:nvSpPr>
          <p:spPr>
            <a:xfrm>
              <a:off x="8761839" y="2528504"/>
              <a:ext cx="2848969" cy="923330"/>
            </a:xfrm>
            <a:prstGeom prst="rect">
              <a:avLst/>
            </a:prstGeom>
            <a:noFill/>
            <a:ln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Restringe o número de fornecedores, criando barreiras à entrada e à saída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6FA3218F-E093-43D1-95F2-AF78C4D9C91C}"/>
                </a:ext>
              </a:extLst>
            </p:cNvPr>
            <p:cNvSpPr txBox="1"/>
            <p:nvPr/>
          </p:nvSpPr>
          <p:spPr>
            <a:xfrm>
              <a:off x="581194" y="2835586"/>
              <a:ext cx="2544144" cy="584775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ENTRADA DE NOVAS EMPRESAS NO MERCADO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8482A6E6-A7D2-4056-BAB5-49BE4BDF281A}"/>
                </a:ext>
              </a:extLst>
            </p:cNvPr>
            <p:cNvSpPr txBox="1"/>
            <p:nvPr/>
          </p:nvSpPr>
          <p:spPr>
            <a:xfrm>
              <a:off x="3913471" y="2835585"/>
              <a:ext cx="2544144" cy="584775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CRESCIMENTO DA PRODUTIVIDADE</a:t>
              </a:r>
            </a:p>
          </p:txBody>
        </p:sp>
        <p:sp>
          <p:nvSpPr>
            <p:cNvPr id="11" name="Seta: Para Baixo 10">
              <a:extLst>
                <a:ext uri="{FF2B5EF4-FFF2-40B4-BE49-F238E27FC236}">
                  <a16:creationId xmlns:a16="http://schemas.microsoft.com/office/drawing/2014/main" xmlns="" id="{905927CE-E1CD-4B5F-A25C-1375DDC1DC51}"/>
                </a:ext>
              </a:extLst>
            </p:cNvPr>
            <p:cNvSpPr/>
            <p:nvPr/>
          </p:nvSpPr>
          <p:spPr>
            <a:xfrm rot="16200000">
              <a:off x="3406760" y="2829846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cxnSp>
          <p:nvCxnSpPr>
            <p:cNvPr id="12" name="Conexão: Ângulo Reto 11">
              <a:extLst>
                <a:ext uri="{FF2B5EF4-FFF2-40B4-BE49-F238E27FC236}">
                  <a16:creationId xmlns:a16="http://schemas.microsoft.com/office/drawing/2014/main" xmlns="" id="{6DE310C2-21E2-45AF-AE31-0E274A643658}"/>
                </a:ext>
              </a:extLst>
            </p:cNvPr>
            <p:cNvCxnSpPr/>
            <p:nvPr/>
          </p:nvCxnSpPr>
          <p:spPr>
            <a:xfrm>
              <a:off x="6793149" y="2410300"/>
              <a:ext cx="1800000" cy="675183"/>
            </a:xfrm>
            <a:prstGeom prst="bentConnector3">
              <a:avLst>
                <a:gd name="adj1" fmla="val 354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exão reta 13">
              <a:extLst>
                <a:ext uri="{FF2B5EF4-FFF2-40B4-BE49-F238E27FC236}">
                  <a16:creationId xmlns:a16="http://schemas.microsoft.com/office/drawing/2014/main" xmlns="" id="{26F86140-405B-4D64-B48B-31D72A91BA0D}"/>
                </a:ext>
              </a:extLst>
            </p:cNvPr>
            <p:cNvCxnSpPr/>
            <p:nvPr/>
          </p:nvCxnSpPr>
          <p:spPr>
            <a:xfrm>
              <a:off x="581192" y="3835021"/>
              <a:ext cx="11029616" cy="0"/>
            </a:xfrm>
            <a:prstGeom prst="line">
              <a:avLst/>
            </a:prstGeom>
            <a:ln w="28575">
              <a:solidFill>
                <a:srgbClr val="969F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18BBF4FE-EE02-4BB2-B42F-1E9748B2DFDE}"/>
                </a:ext>
              </a:extLst>
            </p:cNvPr>
            <p:cNvSpPr txBox="1"/>
            <p:nvPr/>
          </p:nvSpPr>
          <p:spPr>
            <a:xfrm>
              <a:off x="4381740" y="4508416"/>
              <a:ext cx="1607606" cy="584775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REGULAÇÃO DE NEGÓCIOS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xmlns="" id="{44E4F1E3-74E5-4288-9440-D8CF703EB133}"/>
                </a:ext>
              </a:extLst>
            </p:cNvPr>
            <p:cNvSpPr txBox="1"/>
            <p:nvPr/>
          </p:nvSpPr>
          <p:spPr>
            <a:xfrm>
              <a:off x="7290557" y="4668466"/>
              <a:ext cx="1953741" cy="338554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EMPREENDEDORES</a:t>
              </a:r>
            </a:p>
          </p:txBody>
        </p:sp>
        <p:cxnSp>
          <p:nvCxnSpPr>
            <p:cNvPr id="17" name="Conexão: Ângulo Reto 16">
              <a:extLst>
                <a:ext uri="{FF2B5EF4-FFF2-40B4-BE49-F238E27FC236}">
                  <a16:creationId xmlns:a16="http://schemas.microsoft.com/office/drawing/2014/main" xmlns="" id="{A9B1DC35-8558-4C24-AF28-CFB1079929B8}"/>
                </a:ext>
              </a:extLst>
            </p:cNvPr>
            <p:cNvCxnSpPr/>
            <p:nvPr/>
          </p:nvCxnSpPr>
          <p:spPr>
            <a:xfrm>
              <a:off x="8216686" y="5085986"/>
              <a:ext cx="1548000" cy="612000"/>
            </a:xfrm>
            <a:prstGeom prst="bentConnector3">
              <a:avLst>
                <a:gd name="adj1" fmla="val 354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BEA31761-BED9-483D-9219-76E51B4D3C5E}"/>
                </a:ext>
              </a:extLst>
            </p:cNvPr>
            <p:cNvSpPr txBox="1"/>
            <p:nvPr/>
          </p:nvSpPr>
          <p:spPr>
            <a:xfrm>
              <a:off x="9867331" y="5455133"/>
              <a:ext cx="20062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de Necessidade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de Oportunidade (os mais afetados)</a:t>
              </a:r>
            </a:p>
          </p:txBody>
        </p:sp>
        <p:sp>
          <p:nvSpPr>
            <p:cNvPr id="19" name="Seta: Bidirecional 18">
              <a:extLst>
                <a:ext uri="{FF2B5EF4-FFF2-40B4-BE49-F238E27FC236}">
                  <a16:creationId xmlns:a16="http://schemas.microsoft.com/office/drawing/2014/main" xmlns="" id="{BDB77D2C-A411-45C0-ABA7-3A1DAEB2DE0F}"/>
                </a:ext>
              </a:extLst>
            </p:cNvPr>
            <p:cNvSpPr/>
            <p:nvPr/>
          </p:nvSpPr>
          <p:spPr>
            <a:xfrm>
              <a:off x="6095999" y="4657743"/>
              <a:ext cx="1080000" cy="360000"/>
            </a:xfrm>
            <a:prstGeom prst="left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21" name="Conexão reta unidirecional 20">
              <a:extLst>
                <a:ext uri="{FF2B5EF4-FFF2-40B4-BE49-F238E27FC236}">
                  <a16:creationId xmlns:a16="http://schemas.microsoft.com/office/drawing/2014/main" xmlns="" id="{1FE2D2AA-9BB5-4E2F-969C-C8A3524E0140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2177980" y="4434348"/>
              <a:ext cx="1" cy="4393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075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B080FD9-F96D-44C5-AB45-4BCF319C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xmlns="" id="{E2248310-CF14-47DF-81D3-F8D84EA705E9}"/>
              </a:ext>
            </a:extLst>
          </p:cNvPr>
          <p:cNvGrpSpPr/>
          <p:nvPr/>
        </p:nvGrpSpPr>
        <p:grpSpPr>
          <a:xfrm>
            <a:off x="814056" y="1992574"/>
            <a:ext cx="10563887" cy="4408106"/>
            <a:chOff x="581191" y="1992574"/>
            <a:chExt cx="10563887" cy="4408106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8635FBF4-64E2-4B72-BC72-C184E633854E}"/>
                </a:ext>
              </a:extLst>
            </p:cNvPr>
            <p:cNvSpPr txBox="1"/>
            <p:nvPr/>
          </p:nvSpPr>
          <p:spPr>
            <a:xfrm>
              <a:off x="581191" y="2795769"/>
              <a:ext cx="3840684" cy="1754326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dirty="0"/>
                <a:t>Competição nas empresas: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Preço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Oferta de produtos de qualidade ou características diferentes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Canais de venda diferentes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i="1" dirty="0" err="1"/>
                <a:t>Branding</a:t>
              </a:r>
              <a:r>
                <a:rPr lang="pt-PT" i="1" dirty="0"/>
                <a:t> </a:t>
              </a:r>
              <a:r>
                <a:rPr lang="pt-PT" dirty="0"/>
                <a:t>e publicidade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8E48DF18-87ED-450B-9869-A09D723F5ABE}"/>
                </a:ext>
              </a:extLst>
            </p:cNvPr>
            <p:cNvSpPr txBox="1"/>
            <p:nvPr/>
          </p:nvSpPr>
          <p:spPr>
            <a:xfrm>
              <a:off x="1818292" y="4923352"/>
              <a:ext cx="3595022" cy="1477328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dirty="0"/>
                <a:t>Regulação inclui: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Controlo de preços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Imposição de especificações num produto ou método de produção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Limites à publicidade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C669236E-55D7-4C01-AD95-15578EB7F94C}"/>
                </a:ext>
              </a:extLst>
            </p:cNvPr>
            <p:cNvSpPr txBox="1"/>
            <p:nvPr/>
          </p:nvSpPr>
          <p:spPr>
            <a:xfrm>
              <a:off x="7006702" y="6031348"/>
              <a:ext cx="4138376" cy="369332"/>
            </a:xfrm>
            <a:prstGeom prst="rect">
              <a:avLst/>
            </a:prstGeom>
            <a:noFill/>
            <a:ln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dirty="0"/>
                <a:t>Priva os consumidores de informação útil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xmlns="" id="{6ACDF1ED-4E39-444F-A521-5AE3102F4400}"/>
                </a:ext>
              </a:extLst>
            </p:cNvPr>
            <p:cNvSpPr txBox="1"/>
            <p:nvPr/>
          </p:nvSpPr>
          <p:spPr>
            <a:xfrm>
              <a:off x="7006702" y="4550095"/>
              <a:ext cx="4138375" cy="646331"/>
            </a:xfrm>
            <a:prstGeom prst="rect">
              <a:avLst/>
            </a:prstGeom>
            <a:noFill/>
            <a:ln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dirty="0"/>
                <a:t>Protege consumidores e funcionários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dirty="0"/>
                <a:t>Impacto negativo na competição</a:t>
              </a:r>
            </a:p>
          </p:txBody>
        </p:sp>
        <p:cxnSp>
          <p:nvCxnSpPr>
            <p:cNvPr id="18" name="Conexão reta unidirecional 17">
              <a:extLst>
                <a:ext uri="{FF2B5EF4-FFF2-40B4-BE49-F238E27FC236}">
                  <a16:creationId xmlns:a16="http://schemas.microsoft.com/office/drawing/2014/main" xmlns="" id="{4853F803-59A8-47CE-A397-CDE05B3D3CD1}"/>
                </a:ext>
              </a:extLst>
            </p:cNvPr>
            <p:cNvCxnSpPr/>
            <p:nvPr/>
          </p:nvCxnSpPr>
          <p:spPr>
            <a:xfrm>
              <a:off x="4421875" y="6231403"/>
              <a:ext cx="2374710" cy="0"/>
            </a:xfrm>
            <a:prstGeom prst="straightConnector1">
              <a:avLst/>
            </a:prstGeom>
            <a:ln w="38100">
              <a:solidFill>
                <a:srgbClr val="969FA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xão reta unidirecional 19">
              <a:extLst>
                <a:ext uri="{FF2B5EF4-FFF2-40B4-BE49-F238E27FC236}">
                  <a16:creationId xmlns:a16="http://schemas.microsoft.com/office/drawing/2014/main" xmlns="" id="{B5946DEF-2097-4214-BA7F-85E4EDF7188A}"/>
                </a:ext>
              </a:extLst>
            </p:cNvPr>
            <p:cNvCxnSpPr>
              <a:stCxn id="7" idx="3"/>
            </p:cNvCxnSpPr>
            <p:nvPr/>
          </p:nvCxnSpPr>
          <p:spPr>
            <a:xfrm flipV="1">
              <a:off x="5413314" y="4923352"/>
              <a:ext cx="1383271" cy="738664"/>
            </a:xfrm>
            <a:prstGeom prst="straightConnector1">
              <a:avLst/>
            </a:prstGeom>
            <a:ln w="38100">
              <a:solidFill>
                <a:srgbClr val="969FA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7A7E8A7F-9B60-4C0B-8A38-D7B0B85332D1}"/>
                </a:ext>
              </a:extLst>
            </p:cNvPr>
            <p:cNvSpPr txBox="1"/>
            <p:nvPr/>
          </p:nvSpPr>
          <p:spPr>
            <a:xfrm>
              <a:off x="3664992" y="1992574"/>
              <a:ext cx="4862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2. CAPACIDADE DA EMPRESA DE COMPETIR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5575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DCF9195F-73C2-4D98-8EF2-73FFB8DF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3B674B67-5986-4ED6-A48E-ED94E04FE4ED}"/>
              </a:ext>
            </a:extLst>
          </p:cNvPr>
          <p:cNvGrpSpPr/>
          <p:nvPr/>
        </p:nvGrpSpPr>
        <p:grpSpPr>
          <a:xfrm>
            <a:off x="907020" y="1983133"/>
            <a:ext cx="10377960" cy="3986971"/>
            <a:chOff x="581192" y="1983132"/>
            <a:chExt cx="10377960" cy="3986971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548095BD-3B35-468F-9BEF-A00685909026}"/>
                </a:ext>
              </a:extLst>
            </p:cNvPr>
            <p:cNvSpPr txBox="1"/>
            <p:nvPr/>
          </p:nvSpPr>
          <p:spPr>
            <a:xfrm>
              <a:off x="3615803" y="1983132"/>
              <a:ext cx="4960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3. INCENTIVO DAS EMPRESAS PARA COMPETIR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CFFBC78A-61D3-4712-8845-02F202F9B2DB}"/>
                </a:ext>
              </a:extLst>
            </p:cNvPr>
            <p:cNvSpPr txBox="1"/>
            <p:nvPr/>
          </p:nvSpPr>
          <p:spPr>
            <a:xfrm>
              <a:off x="581192" y="2851352"/>
              <a:ext cx="3807725" cy="1477328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pt-PT" dirty="0"/>
                <a:t>Restrição da quota de mercado ou limitação dos lucros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pt-PT" dirty="0"/>
                <a:t>Regimes de auto e co regulação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pt-PT" dirty="0"/>
                <a:t>Permissão de cooperação e troca de informação entre empresas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42C1F9C9-363B-4803-85B7-E054A755A480}"/>
                </a:ext>
              </a:extLst>
            </p:cNvPr>
            <p:cNvSpPr txBox="1"/>
            <p:nvPr/>
          </p:nvSpPr>
          <p:spPr>
            <a:xfrm>
              <a:off x="6823880" y="2691431"/>
              <a:ext cx="4135272" cy="1815882"/>
            </a:xfrm>
            <a:prstGeom prst="rect">
              <a:avLst/>
            </a:prstGeom>
            <a:noFill/>
            <a:ln w="28575">
              <a:solidFill>
                <a:srgbClr val="969FA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sz="1400" dirty="0"/>
                <a:t>Vantagens: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400" dirty="0"/>
                <a:t>Maior credibilidade reguladora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400" dirty="0"/>
                <a:t>Redução dos custos de produção e transação</a:t>
              </a:r>
            </a:p>
            <a:p>
              <a:endParaRPr lang="pt-PT" sz="1400" dirty="0"/>
            </a:p>
            <a:p>
              <a:r>
                <a:rPr lang="pt-PT" sz="1400" dirty="0"/>
                <a:t>Desvantagens: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400" dirty="0"/>
                <a:t>Tentação em partilhar ideias sobre estratégias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400" dirty="0"/>
                <a:t>Coordenação entre empresas (estabelecimento de preços ou impedimento de novas empresas)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9293BDE0-4CA5-4BF8-90D0-485F59790C7A}"/>
                </a:ext>
              </a:extLst>
            </p:cNvPr>
            <p:cNvSpPr txBox="1"/>
            <p:nvPr/>
          </p:nvSpPr>
          <p:spPr>
            <a:xfrm>
              <a:off x="5547815" y="5185272"/>
              <a:ext cx="3170831" cy="646331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REDUZ O INCENTIVO DAS EMPRESAS COMPETIREM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1E2B6811-C55F-439D-B80F-31CB12936D1A}"/>
                </a:ext>
              </a:extLst>
            </p:cNvPr>
            <p:cNvSpPr txBox="1"/>
            <p:nvPr/>
          </p:nvSpPr>
          <p:spPr>
            <a:xfrm>
              <a:off x="630120" y="5046773"/>
              <a:ext cx="3704205" cy="923330"/>
            </a:xfrm>
            <a:prstGeom prst="rect">
              <a:avLst/>
            </a:prstGeom>
            <a:noFill/>
            <a:ln w="19050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INIBEM A CAPACIDADE, VONTADE E INCENTIVO DOS CLIENTES DE MUDAR ENTRE FORNECEDORES</a:t>
              </a:r>
            </a:p>
          </p:txBody>
        </p:sp>
        <p:cxnSp>
          <p:nvCxnSpPr>
            <p:cNvPr id="12" name="Conexão reta unidirecional 11">
              <a:extLst>
                <a:ext uri="{FF2B5EF4-FFF2-40B4-BE49-F238E27FC236}">
                  <a16:creationId xmlns:a16="http://schemas.microsoft.com/office/drawing/2014/main" xmlns="" id="{D1A608BE-CEEF-41A6-B520-338228D73191}"/>
                </a:ext>
              </a:extLst>
            </p:cNvPr>
            <p:cNvCxnSpPr/>
            <p:nvPr/>
          </p:nvCxnSpPr>
          <p:spPr>
            <a:xfrm>
              <a:off x="4012442" y="3596461"/>
              <a:ext cx="27159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exão reta unidirecional 13">
              <a:extLst>
                <a:ext uri="{FF2B5EF4-FFF2-40B4-BE49-F238E27FC236}">
                  <a16:creationId xmlns:a16="http://schemas.microsoft.com/office/drawing/2014/main" xmlns="" id="{46E86C84-1BAB-48AE-ACF0-EA8B0F9F1A8E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2482223" y="4328680"/>
              <a:ext cx="0" cy="7180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Seta: Entalhada Para a Direita 15">
              <a:extLst>
                <a:ext uri="{FF2B5EF4-FFF2-40B4-BE49-F238E27FC236}">
                  <a16:creationId xmlns:a16="http://schemas.microsoft.com/office/drawing/2014/main" xmlns="" id="{36EF8833-21F9-4E76-A8E5-AEBE8950A7D3}"/>
                </a:ext>
              </a:extLst>
            </p:cNvPr>
            <p:cNvSpPr/>
            <p:nvPr/>
          </p:nvSpPr>
          <p:spPr>
            <a:xfrm>
              <a:off x="4565756" y="5411617"/>
              <a:ext cx="750627" cy="193639"/>
            </a:xfrm>
            <a:prstGeom prst="notchedRightArrow">
              <a:avLst/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271971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AEA4EAD2-FB16-4D4A-8440-03FCD2C0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B1BF050-EE4F-45D8-8BAB-DF1865B72BD0}"/>
              </a:ext>
            </a:extLst>
          </p:cNvPr>
          <p:cNvGrpSpPr/>
          <p:nvPr/>
        </p:nvGrpSpPr>
        <p:grpSpPr>
          <a:xfrm>
            <a:off x="1499601" y="1992964"/>
            <a:ext cx="9192798" cy="3977140"/>
            <a:chOff x="1020273" y="1996780"/>
            <a:chExt cx="9192798" cy="3977140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4AA38216-089F-4EBE-B1BF-3125CF67BE81}"/>
                </a:ext>
              </a:extLst>
            </p:cNvPr>
            <p:cNvSpPr txBox="1"/>
            <p:nvPr/>
          </p:nvSpPr>
          <p:spPr>
            <a:xfrm>
              <a:off x="2492564" y="1996780"/>
              <a:ext cx="7206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4. OPÇÕES E INFORMAÇÕES DISPONÍVEIS PARA OS CONSUMIDORES</a:t>
              </a:r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xmlns="" id="{73C857D4-1EB7-425E-A55B-E804D211D9DC}"/>
                </a:ext>
              </a:extLst>
            </p:cNvPr>
            <p:cNvGrpSpPr/>
            <p:nvPr/>
          </p:nvGrpSpPr>
          <p:grpSpPr>
            <a:xfrm>
              <a:off x="1020273" y="3059668"/>
              <a:ext cx="9192798" cy="2914252"/>
              <a:chOff x="1020273" y="3059668"/>
              <a:chExt cx="9192798" cy="2914252"/>
            </a:xfrm>
          </p:grpSpPr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xmlns="" id="{BC5B57BD-9337-47F6-83E9-99D84B4B5D2B}"/>
                  </a:ext>
                </a:extLst>
              </p:cNvPr>
              <p:cNvSpPr/>
              <p:nvPr/>
            </p:nvSpPr>
            <p:spPr>
              <a:xfrm>
                <a:off x="1020274" y="3059668"/>
                <a:ext cx="4316001" cy="6463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pt-PT" dirty="0"/>
                  <a:t>Consumidores têm acesso a informações sobre os produtos e serviços</a:t>
                </a:r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xmlns="" id="{CF9EA7EB-4768-441B-90BF-ED812128DE5A}"/>
                  </a:ext>
                </a:extLst>
              </p:cNvPr>
              <p:cNvSpPr/>
              <p:nvPr/>
            </p:nvSpPr>
            <p:spPr>
              <a:xfrm>
                <a:off x="1318747" y="3715926"/>
                <a:ext cx="4777254" cy="923330"/>
              </a:xfrm>
              <a:prstGeom prst="rect">
                <a:avLst/>
              </a:prstGeom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Procura das melhores ofertas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Comparação entre a qualidade e os preços de outras empresas</a:t>
                </a:r>
              </a:p>
            </p:txBody>
          </p:sp>
          <p:sp>
            <p:nvSpPr>
              <p:cNvPr id="10" name="Seta: Para a Direita 9">
                <a:extLst>
                  <a:ext uri="{FF2B5EF4-FFF2-40B4-BE49-F238E27FC236}">
                    <a16:creationId xmlns:a16="http://schemas.microsoft.com/office/drawing/2014/main" xmlns="" id="{0D8FC844-60AD-408B-A744-472E056577CE}"/>
                  </a:ext>
                </a:extLst>
              </p:cNvPr>
              <p:cNvSpPr/>
              <p:nvPr/>
            </p:nvSpPr>
            <p:spPr>
              <a:xfrm>
                <a:off x="6359855" y="4101152"/>
                <a:ext cx="764275" cy="232012"/>
              </a:xfrm>
              <a:prstGeom prst="rightArrow">
                <a:avLst/>
              </a:prstGeom>
              <a:solidFill>
                <a:srgbClr val="ED8428"/>
              </a:solidFill>
              <a:ln>
                <a:solidFill>
                  <a:srgbClr val="ED84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D8B8CE3C-8AE4-4A73-A81D-CB872D6A3FCB}"/>
                  </a:ext>
                </a:extLst>
              </p:cNvPr>
              <p:cNvSpPr txBox="1"/>
              <p:nvPr/>
            </p:nvSpPr>
            <p:spPr>
              <a:xfrm>
                <a:off x="7387984" y="3992925"/>
                <a:ext cx="2825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dirty="0"/>
                  <a:t>COMPETIÇÃO AGRESSIVA</a:t>
                </a:r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xmlns="" id="{62FA8591-A070-49B8-8009-BE10E41629AF}"/>
                  </a:ext>
                </a:extLst>
              </p:cNvPr>
              <p:cNvSpPr/>
              <p:nvPr/>
            </p:nvSpPr>
            <p:spPr>
              <a:xfrm>
                <a:off x="1020273" y="4958257"/>
                <a:ext cx="4316001" cy="6463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pt-PT" dirty="0"/>
                  <a:t>Custos significativos e regras complexas de mudança</a:t>
                </a:r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xmlns="" id="{D1E32E6B-F35B-4756-8289-731BC3337D5C}"/>
                  </a:ext>
                </a:extLst>
              </p:cNvPr>
              <p:cNvSpPr/>
              <p:nvPr/>
            </p:nvSpPr>
            <p:spPr>
              <a:xfrm>
                <a:off x="1318747" y="5604588"/>
                <a:ext cx="4777254" cy="369332"/>
              </a:xfrm>
              <a:prstGeom prst="rect">
                <a:avLst/>
              </a:prstGeom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Grandes dificuldades em mudar de fornecedor</a:t>
                </a:r>
              </a:p>
            </p:txBody>
          </p:sp>
          <p:sp>
            <p:nvSpPr>
              <p:cNvPr id="14" name="Seta: Para a Direita 13">
                <a:extLst>
                  <a:ext uri="{FF2B5EF4-FFF2-40B4-BE49-F238E27FC236}">
                    <a16:creationId xmlns:a16="http://schemas.microsoft.com/office/drawing/2014/main" xmlns="" id="{537DCD35-D94C-424C-8843-71FFCB66146A}"/>
                  </a:ext>
                </a:extLst>
              </p:cNvPr>
              <p:cNvSpPr/>
              <p:nvPr/>
            </p:nvSpPr>
            <p:spPr>
              <a:xfrm>
                <a:off x="6394475" y="5673248"/>
                <a:ext cx="764275" cy="232012"/>
              </a:xfrm>
              <a:prstGeom prst="rightArrow">
                <a:avLst/>
              </a:prstGeom>
              <a:solidFill>
                <a:srgbClr val="ED8428"/>
              </a:solidFill>
              <a:ln>
                <a:solidFill>
                  <a:srgbClr val="ED84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xmlns="" id="{B3702C93-467A-41EE-AA22-D286C6B74E03}"/>
                  </a:ext>
                </a:extLst>
              </p:cNvPr>
              <p:cNvSpPr txBox="1"/>
              <p:nvPr/>
            </p:nvSpPr>
            <p:spPr>
              <a:xfrm>
                <a:off x="7387984" y="5600772"/>
                <a:ext cx="2825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dirty="0"/>
                  <a:t>FALTA DE COMPETIÇÃO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8117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B0446E56-47D9-4ECF-ABD6-7ED6E6E2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Encargos regulamentares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F29C7CEC-132C-4721-878A-D3D96E9AFF22}"/>
              </a:ext>
            </a:extLst>
          </p:cNvPr>
          <p:cNvGrpSpPr/>
          <p:nvPr/>
        </p:nvGrpSpPr>
        <p:grpSpPr>
          <a:xfrm>
            <a:off x="1111239" y="2024075"/>
            <a:ext cx="10499569" cy="4184033"/>
            <a:chOff x="1111239" y="2024075"/>
            <a:chExt cx="10499569" cy="4184033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2821C435-1BB3-4B05-8D57-78FBADBA3D41}"/>
                </a:ext>
              </a:extLst>
            </p:cNvPr>
            <p:cNvSpPr txBox="1"/>
            <p:nvPr/>
          </p:nvSpPr>
          <p:spPr>
            <a:xfrm>
              <a:off x="3616443" y="2024075"/>
              <a:ext cx="4959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5. REGULAÇÃO DO MERCADO DE TRABALHO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xmlns="" id="{86F56C80-3E81-4BC7-BFE9-D40CF121613E}"/>
                </a:ext>
              </a:extLst>
            </p:cNvPr>
            <p:cNvGrpSpPr/>
            <p:nvPr/>
          </p:nvGrpSpPr>
          <p:grpSpPr>
            <a:xfrm>
              <a:off x="1111239" y="2732054"/>
              <a:ext cx="10499569" cy="3476054"/>
              <a:chOff x="1692431" y="2732054"/>
              <a:chExt cx="10499569" cy="3476054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xmlns="" id="{131FC26F-A193-48B9-9E58-631E61177821}"/>
                  </a:ext>
                </a:extLst>
              </p:cNvPr>
              <p:cNvSpPr/>
              <p:nvPr/>
            </p:nvSpPr>
            <p:spPr>
              <a:xfrm>
                <a:off x="2301247" y="5477138"/>
                <a:ext cx="4538615" cy="646331"/>
              </a:xfrm>
              <a:prstGeom prst="rect">
                <a:avLst/>
              </a:prstGeom>
              <a:ln w="28575">
                <a:solidFill>
                  <a:srgbClr val="465359"/>
                </a:solidFill>
              </a:ln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Perda de competências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Custos decorrentes de problemas de saúde</a:t>
                </a:r>
              </a:p>
            </p:txBody>
          </p:sp>
          <p:grpSp>
            <p:nvGrpSpPr>
              <p:cNvPr id="8" name="Agrupar 7">
                <a:extLst>
                  <a:ext uri="{FF2B5EF4-FFF2-40B4-BE49-F238E27FC236}">
                    <a16:creationId xmlns:a16="http://schemas.microsoft.com/office/drawing/2014/main" xmlns="" id="{B58ED793-B7F8-4001-A95B-439F89FFFB17}"/>
                  </a:ext>
                </a:extLst>
              </p:cNvPr>
              <p:cNvGrpSpPr/>
              <p:nvPr/>
            </p:nvGrpSpPr>
            <p:grpSpPr>
              <a:xfrm>
                <a:off x="1692431" y="2732054"/>
                <a:ext cx="10499569" cy="3476054"/>
                <a:chOff x="1692431" y="2732054"/>
                <a:chExt cx="10499569" cy="3476054"/>
              </a:xfrm>
            </p:grpSpPr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xmlns="" id="{3A7536BD-F845-455E-AE24-30AA0AD028CC}"/>
                    </a:ext>
                  </a:extLst>
                </p:cNvPr>
                <p:cNvSpPr/>
                <p:nvPr/>
              </p:nvSpPr>
              <p:spPr>
                <a:xfrm>
                  <a:off x="1692431" y="2732054"/>
                  <a:ext cx="5896166" cy="36933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rgbClr val="46535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PT" dirty="0"/>
                    <a:t>Regulação demasiado permissiva pode afetar a produtividade</a:t>
                  </a:r>
                </a:p>
              </p:txBody>
            </p:sp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xmlns="" id="{BE430ED2-6310-4DA5-A8F7-975E09DB5389}"/>
                    </a:ext>
                  </a:extLst>
                </p:cNvPr>
                <p:cNvSpPr/>
                <p:nvPr/>
              </p:nvSpPr>
              <p:spPr>
                <a:xfrm>
                  <a:off x="1692431" y="4379974"/>
                  <a:ext cx="6748642" cy="36933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rgbClr val="465359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t-PT" dirty="0"/>
                    <a:t>Efeitos no comportamento dos trabalhadores</a:t>
                  </a:r>
                </a:p>
              </p:txBody>
            </p:sp>
            <p:sp>
              <p:nvSpPr>
                <p:cNvPr id="12" name="Retângulo 11">
                  <a:extLst>
                    <a:ext uri="{FF2B5EF4-FFF2-40B4-BE49-F238E27FC236}">
                      <a16:creationId xmlns:a16="http://schemas.microsoft.com/office/drawing/2014/main" xmlns="" id="{4C3B4993-4E33-4CFF-AD2C-3F1C29196467}"/>
                    </a:ext>
                  </a:extLst>
                </p:cNvPr>
                <p:cNvSpPr/>
                <p:nvPr/>
              </p:nvSpPr>
              <p:spPr>
                <a:xfrm>
                  <a:off x="1697272" y="5104324"/>
                  <a:ext cx="6743801" cy="36933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rgbClr val="465359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t-PT" dirty="0"/>
                    <a:t>Prevenção de custos</a:t>
                  </a:r>
                </a:p>
              </p:txBody>
            </p:sp>
            <p:sp>
              <p:nvSpPr>
                <p:cNvPr id="13" name="Retângulo 12">
                  <a:extLst>
                    <a:ext uri="{FF2B5EF4-FFF2-40B4-BE49-F238E27FC236}">
                      <a16:creationId xmlns:a16="http://schemas.microsoft.com/office/drawing/2014/main" xmlns="" id="{666A5FE8-2151-4975-B256-FFB5B890F3D8}"/>
                    </a:ext>
                  </a:extLst>
                </p:cNvPr>
                <p:cNvSpPr/>
                <p:nvPr/>
              </p:nvSpPr>
              <p:spPr>
                <a:xfrm>
                  <a:off x="9041093" y="3656699"/>
                  <a:ext cx="3150907" cy="18158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pt-PT" sz="1600" dirty="0"/>
                    <a:t>É importante que os decisores políticos encontrem um equilíbrio entre:</a:t>
                  </a:r>
                </a:p>
                <a:p>
                  <a:pPr marL="285750" indent="-285750">
                    <a:buFont typeface="Wingdings" panose="05000000000000000000" pitchFamily="2" charset="2"/>
                    <a:buChar char="Ø"/>
                  </a:pPr>
                  <a:r>
                    <a:rPr lang="pt-PT" sz="1600" dirty="0"/>
                    <a:t>Realocação eficiente de recursos</a:t>
                  </a:r>
                </a:p>
                <a:p>
                  <a:pPr marL="285750" indent="-285750">
                    <a:buFont typeface="Wingdings" panose="05000000000000000000" pitchFamily="2" charset="2"/>
                    <a:buChar char="Ø"/>
                  </a:pPr>
                  <a:r>
                    <a:rPr lang="pt-PT" sz="1600" dirty="0"/>
                    <a:t>Necessidade de proteger os empregados</a:t>
                  </a:r>
                </a:p>
              </p:txBody>
            </p:sp>
            <p:sp>
              <p:nvSpPr>
                <p:cNvPr id="14" name="Chaveta à direita 13">
                  <a:extLst>
                    <a:ext uri="{FF2B5EF4-FFF2-40B4-BE49-F238E27FC236}">
                      <a16:creationId xmlns:a16="http://schemas.microsoft.com/office/drawing/2014/main" xmlns="" id="{1676E50D-8EFD-46B8-A39C-0B205BF17811}"/>
                    </a:ext>
                  </a:extLst>
                </p:cNvPr>
                <p:cNvSpPr/>
                <p:nvPr/>
              </p:nvSpPr>
              <p:spPr>
                <a:xfrm>
                  <a:off x="8641889" y="2932108"/>
                  <a:ext cx="199602" cy="3276000"/>
                </a:xfrm>
                <a:prstGeom prst="rightBrace">
                  <a:avLst/>
                </a:prstGeom>
                <a:noFill/>
                <a:ln w="28575">
                  <a:solidFill>
                    <a:srgbClr val="ED842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PT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xmlns="" id="{BD8A8E7C-3F77-439A-A588-DE5D5E063839}"/>
                    </a:ext>
                  </a:extLst>
                </p:cNvPr>
                <p:cNvSpPr/>
                <p:nvPr/>
              </p:nvSpPr>
              <p:spPr>
                <a:xfrm>
                  <a:off x="2301247" y="3105547"/>
                  <a:ext cx="4538615" cy="646331"/>
                </a:xfrm>
                <a:prstGeom prst="rect">
                  <a:avLst/>
                </a:prstGeom>
                <a:ln w="28575">
                  <a:solidFill>
                    <a:srgbClr val="465359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285750" indent="-285750">
                    <a:buFont typeface="Wingdings" panose="05000000000000000000" pitchFamily="2" charset="2"/>
                    <a:buChar char="ü"/>
                  </a:pPr>
                  <a:r>
                    <a:rPr lang="pt-PT" dirty="0"/>
                    <a:t>Falta de dias de descanso semanal</a:t>
                  </a:r>
                </a:p>
                <a:p>
                  <a:pPr marL="285750" indent="-285750">
                    <a:buFont typeface="Wingdings" panose="05000000000000000000" pitchFamily="2" charset="2"/>
                    <a:buChar char="ü"/>
                  </a:pPr>
                  <a:r>
                    <a:rPr lang="pt-PT" dirty="0"/>
                    <a:t>Sem permissão de baixa médica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1823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BA06D658-7AF2-405E-BF8B-A4D614E88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>
                <a:solidFill>
                  <a:schemeClr val="tx1"/>
                </a:solidFill>
              </a:rPr>
              <a:t>Índices mais utilizados que medem o nível de competitividade, permitindo a comparação entre países:</a:t>
            </a:r>
          </a:p>
          <a:p>
            <a:pPr marL="0" indent="0">
              <a:buNone/>
            </a:pPr>
            <a:endParaRPr lang="pt-PT" dirty="0">
              <a:solidFill>
                <a:schemeClr val="tx1"/>
              </a:solidFill>
            </a:endParaRPr>
          </a:p>
          <a:p>
            <a:endParaRPr lang="pt-PT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OECD’s Product Market Regulation (PMR) index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World Bank’s Doing Business (DB) index</a:t>
            </a:r>
          </a:p>
          <a:p>
            <a:pPr marL="342900" indent="-342900">
              <a:buFont typeface="+mj-lt"/>
              <a:buAutoNum type="arabicPeriod"/>
            </a:pPr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B8E396A-6B3E-4C7F-B705-006C3F6A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Medidas de regulação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FE7C70A2-C52A-4DCC-847C-765FC4109423}"/>
              </a:ext>
            </a:extLst>
          </p:cNvPr>
          <p:cNvGrpSpPr/>
          <p:nvPr/>
        </p:nvGrpSpPr>
        <p:grpSpPr>
          <a:xfrm>
            <a:off x="2696542" y="3079652"/>
            <a:ext cx="9124695" cy="3393462"/>
            <a:chOff x="2696542" y="3079652"/>
            <a:chExt cx="9124695" cy="3393462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C4E836B7-C8AC-43A0-B88F-3094F1CF277E}"/>
                </a:ext>
              </a:extLst>
            </p:cNvPr>
            <p:cNvSpPr txBox="1"/>
            <p:nvPr/>
          </p:nvSpPr>
          <p:spPr>
            <a:xfrm>
              <a:off x="5958357" y="3079652"/>
              <a:ext cx="2442950" cy="1077218"/>
            </a:xfrm>
            <a:prstGeom prst="rect">
              <a:avLst/>
            </a:prstGeom>
            <a:noFill/>
            <a:ln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Transforma dados qualitativos em leis e</a:t>
              </a:r>
            </a:p>
            <a:p>
              <a:pPr algn="ctr"/>
              <a:r>
                <a:rPr lang="pt-PT" sz="1600" dirty="0"/>
                <a:t>regulação em indicadores quantitativos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DB2B123A-6C57-4C4E-8D14-6A47CDBC9D8F}"/>
                </a:ext>
              </a:extLst>
            </p:cNvPr>
            <p:cNvSpPr txBox="1"/>
            <p:nvPr/>
          </p:nvSpPr>
          <p:spPr>
            <a:xfrm>
              <a:off x="8611737" y="3618261"/>
              <a:ext cx="3209500" cy="1323439"/>
            </a:xfrm>
            <a:prstGeom prst="rect">
              <a:avLst/>
            </a:prstGeom>
            <a:noFill/>
            <a:ln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sz="1600" dirty="0"/>
                <a:t>Média entre: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Controlo do Estado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Barreiras ao Empreendedorismo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/>
                <a:t>Trocas Comerciais e Investimento</a:t>
              </a:r>
            </a:p>
          </p:txBody>
        </p:sp>
        <p:cxnSp>
          <p:nvCxnSpPr>
            <p:cNvPr id="8" name="Conexão reta unidirecional 7">
              <a:extLst>
                <a:ext uri="{FF2B5EF4-FFF2-40B4-BE49-F238E27FC236}">
                  <a16:creationId xmlns:a16="http://schemas.microsoft.com/office/drawing/2014/main" xmlns="" id="{FEE17C4F-0EEC-4CBF-B069-ADA1C075D710}"/>
                </a:ext>
              </a:extLst>
            </p:cNvPr>
            <p:cNvCxnSpPr/>
            <p:nvPr/>
          </p:nvCxnSpPr>
          <p:spPr>
            <a:xfrm>
              <a:off x="5650173" y="3835021"/>
              <a:ext cx="3081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exão: Ângulo Reto 9">
              <a:extLst>
                <a:ext uri="{FF2B5EF4-FFF2-40B4-BE49-F238E27FC236}">
                  <a16:creationId xmlns:a16="http://schemas.microsoft.com/office/drawing/2014/main" xmlns="" id="{631CD955-D28E-4661-B755-3025BC292A46}"/>
                </a:ext>
              </a:extLst>
            </p:cNvPr>
            <p:cNvCxnSpPr/>
            <p:nvPr/>
          </p:nvCxnSpPr>
          <p:spPr>
            <a:xfrm>
              <a:off x="5349922" y="4019647"/>
              <a:ext cx="3051385" cy="675183"/>
            </a:xfrm>
            <a:prstGeom prst="bentConnector3">
              <a:avLst>
                <a:gd name="adj1" fmla="val 354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5E80D592-D603-4904-887D-B338A09117F7}"/>
                </a:ext>
              </a:extLst>
            </p:cNvPr>
            <p:cNvSpPr txBox="1"/>
            <p:nvPr/>
          </p:nvSpPr>
          <p:spPr>
            <a:xfrm>
              <a:off x="5958357" y="5395896"/>
              <a:ext cx="2442950" cy="1077218"/>
            </a:xfrm>
            <a:prstGeom prst="rect">
              <a:avLst/>
            </a:prstGeom>
            <a:noFill/>
            <a:ln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Dados quantitativos nas 10 áreas de regulação e as principais restrições num negócio</a:t>
              </a:r>
            </a:p>
          </p:txBody>
        </p:sp>
        <p:cxnSp>
          <p:nvCxnSpPr>
            <p:cNvPr id="15" name="Conexão: Ângulo Reto 14">
              <a:extLst>
                <a:ext uri="{FF2B5EF4-FFF2-40B4-BE49-F238E27FC236}">
                  <a16:creationId xmlns:a16="http://schemas.microsoft.com/office/drawing/2014/main" xmlns="" id="{E32EA684-4F27-4CDA-9708-7404734BE337}"/>
                </a:ext>
              </a:extLst>
            </p:cNvPr>
            <p:cNvCxnSpPr/>
            <p:nvPr/>
          </p:nvCxnSpPr>
          <p:spPr>
            <a:xfrm>
              <a:off x="2696542" y="5297233"/>
              <a:ext cx="3051385" cy="675183"/>
            </a:xfrm>
            <a:prstGeom prst="bentConnector3">
              <a:avLst>
                <a:gd name="adj1" fmla="val 354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892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C9D744-E875-4EC0-B178-C98245B1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INTRODUÇÃO</a:t>
            </a:r>
            <a:endParaRPr lang="pt-PT" dirty="0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xmlns="" id="{F262B06B-3EFE-459F-B47B-EA036D252CF3}"/>
              </a:ext>
            </a:extLst>
          </p:cNvPr>
          <p:cNvGrpSpPr/>
          <p:nvPr/>
        </p:nvGrpSpPr>
        <p:grpSpPr>
          <a:xfrm>
            <a:off x="1429332" y="2186633"/>
            <a:ext cx="10062083" cy="4013433"/>
            <a:chOff x="1429332" y="2186633"/>
            <a:chExt cx="10062083" cy="4013433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xmlns="" id="{6835245C-7F27-4D0A-B9F4-81007F5E4133}"/>
                </a:ext>
              </a:extLst>
            </p:cNvPr>
            <p:cNvSpPr txBox="1"/>
            <p:nvPr/>
          </p:nvSpPr>
          <p:spPr>
            <a:xfrm>
              <a:off x="7529138" y="2186633"/>
              <a:ext cx="344556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REGRAS E REGULAÇÃO</a:t>
              </a: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5241E4D3-3AC4-4FED-BEEB-BC346F063F9A}"/>
                </a:ext>
              </a:extLst>
            </p:cNvPr>
            <p:cNvSpPr txBox="1"/>
            <p:nvPr/>
          </p:nvSpPr>
          <p:spPr>
            <a:xfrm>
              <a:off x="1429332" y="3396084"/>
              <a:ext cx="3399182" cy="923330"/>
            </a:xfrm>
            <a:prstGeom prst="rect">
              <a:avLst/>
            </a:prstGeom>
            <a:noFill/>
            <a:ln w="28575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Processo de rivalidade entre empresas que as pressiona para que se tornem mais inovadoras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0C4BB71F-38BA-4E46-BFAD-556111C3FDB0}"/>
                </a:ext>
              </a:extLst>
            </p:cNvPr>
            <p:cNvSpPr txBox="1"/>
            <p:nvPr/>
          </p:nvSpPr>
          <p:spPr>
            <a:xfrm>
              <a:off x="7489382" y="3396084"/>
              <a:ext cx="3445566" cy="923330"/>
            </a:xfrm>
            <a:prstGeom prst="rect">
              <a:avLst/>
            </a:prstGeom>
            <a:noFill/>
            <a:ln w="28575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Pré-condição para assegurar o funcionamento dos mercados e permitir uma competição eficiente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A2723636-0B5F-4C00-AF78-CCA25F69BE74}"/>
                </a:ext>
              </a:extLst>
            </p:cNvPr>
            <p:cNvSpPr txBox="1"/>
            <p:nvPr/>
          </p:nvSpPr>
          <p:spPr>
            <a:xfrm>
              <a:off x="1429332" y="5276736"/>
              <a:ext cx="33528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Crescimento Económico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Liberalização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Benefícios para Consumidores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xmlns="" id="{5FDF4470-29E9-4BF9-A290-5BCED1276132}"/>
                </a:ext>
              </a:extLst>
            </p:cNvPr>
            <p:cNvSpPr txBox="1"/>
            <p:nvPr/>
          </p:nvSpPr>
          <p:spPr>
            <a:xfrm>
              <a:off x="7368209" y="5276736"/>
              <a:ext cx="412320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Investimento e Inovação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Competição Doméstica e Internacional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Transações com outras economias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93CF1E15-8EB4-42C2-B08B-240639AA64FD}"/>
                </a:ext>
              </a:extLst>
            </p:cNvPr>
            <p:cNvSpPr txBox="1"/>
            <p:nvPr/>
          </p:nvSpPr>
          <p:spPr>
            <a:xfrm>
              <a:off x="2095254" y="2186633"/>
              <a:ext cx="20673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b="1" dirty="0"/>
                <a:t>COMPETIÇÃO</a:t>
              </a:r>
            </a:p>
          </p:txBody>
        </p:sp>
        <p:sp>
          <p:nvSpPr>
            <p:cNvPr id="8" name="Seta: Para Baixo 7">
              <a:extLst>
                <a:ext uri="{FF2B5EF4-FFF2-40B4-BE49-F238E27FC236}">
                  <a16:creationId xmlns:a16="http://schemas.microsoft.com/office/drawing/2014/main" xmlns="" id="{284329E2-A699-49D5-B246-DE3982C6DB77}"/>
                </a:ext>
              </a:extLst>
            </p:cNvPr>
            <p:cNvSpPr/>
            <p:nvPr/>
          </p:nvSpPr>
          <p:spPr>
            <a:xfrm>
              <a:off x="2955235" y="2665486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Seta: Para Baixo 14">
              <a:extLst>
                <a:ext uri="{FF2B5EF4-FFF2-40B4-BE49-F238E27FC236}">
                  <a16:creationId xmlns:a16="http://schemas.microsoft.com/office/drawing/2014/main" xmlns="" id="{B7F5ADD9-F6C9-4897-A6DC-F9E5931623EE}"/>
                </a:ext>
              </a:extLst>
            </p:cNvPr>
            <p:cNvSpPr/>
            <p:nvPr/>
          </p:nvSpPr>
          <p:spPr>
            <a:xfrm>
              <a:off x="9117495" y="2718447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6" name="Seta: Para Baixo 15">
              <a:extLst>
                <a:ext uri="{FF2B5EF4-FFF2-40B4-BE49-F238E27FC236}">
                  <a16:creationId xmlns:a16="http://schemas.microsoft.com/office/drawing/2014/main" xmlns="" id="{E313E7C8-028B-4543-923C-43474FC38E1C}"/>
                </a:ext>
              </a:extLst>
            </p:cNvPr>
            <p:cNvSpPr/>
            <p:nvPr/>
          </p:nvSpPr>
          <p:spPr>
            <a:xfrm>
              <a:off x="2955234" y="4525109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Seta: Para Baixo 16">
              <a:extLst>
                <a:ext uri="{FF2B5EF4-FFF2-40B4-BE49-F238E27FC236}">
                  <a16:creationId xmlns:a16="http://schemas.microsoft.com/office/drawing/2014/main" xmlns="" id="{A4B3B360-F634-402D-B1EF-38AF86C419EB}"/>
                </a:ext>
              </a:extLst>
            </p:cNvPr>
            <p:cNvSpPr/>
            <p:nvPr/>
          </p:nvSpPr>
          <p:spPr>
            <a:xfrm>
              <a:off x="9117495" y="4529501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1274658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1298A45-9263-4E9B-9F87-D90CCBC1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Medidas de regulação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F7ACDCF-DCB3-416A-9DE3-6014C53768F4}"/>
              </a:ext>
            </a:extLst>
          </p:cNvPr>
          <p:cNvSpPr txBox="1"/>
          <p:nvPr/>
        </p:nvSpPr>
        <p:spPr>
          <a:xfrm>
            <a:off x="581192" y="2543092"/>
            <a:ext cx="351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OECD’s Product Market Regulation (PMR) index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304F457-59D5-4A07-B4B8-ADBECAF34BD6}"/>
              </a:ext>
            </a:extLst>
          </p:cNvPr>
          <p:cNvSpPr txBox="1"/>
          <p:nvPr/>
        </p:nvSpPr>
        <p:spPr>
          <a:xfrm>
            <a:off x="8097672" y="2543092"/>
            <a:ext cx="351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World Bank’s Doing Business (DB) index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52DEA428-1216-4CDE-94AD-CE7808B5453D}"/>
              </a:ext>
            </a:extLst>
          </p:cNvPr>
          <p:cNvSpPr txBox="1"/>
          <p:nvPr/>
        </p:nvSpPr>
        <p:spPr>
          <a:xfrm>
            <a:off x="727324" y="3411604"/>
            <a:ext cx="3220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Transforma os dados qualitativos numa medida quantitativa do grau em que políticas públicas promovem ou inibem a concorrência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EFBF108-CFEB-4BF3-9054-35E4B2CC9139}"/>
              </a:ext>
            </a:extLst>
          </p:cNvPr>
          <p:cNvSpPr txBox="1"/>
          <p:nvPr/>
        </p:nvSpPr>
        <p:spPr>
          <a:xfrm>
            <a:off x="8243807" y="3411603"/>
            <a:ext cx="3220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Medida quantitativa, que</a:t>
            </a:r>
          </a:p>
          <a:p>
            <a:pPr algn="ctr"/>
            <a:r>
              <a:rPr lang="pt-PT" dirty="0"/>
              <a:t>indica os custos regulatórios associados à realização de negócios</a:t>
            </a:r>
          </a:p>
        </p:txBody>
      </p:sp>
      <p:sp>
        <p:nvSpPr>
          <p:cNvPr id="9" name="Seta: Para a Esquerda 8">
            <a:extLst>
              <a:ext uri="{FF2B5EF4-FFF2-40B4-BE49-F238E27FC236}">
                <a16:creationId xmlns:a16="http://schemas.microsoft.com/office/drawing/2014/main" xmlns="" id="{A4B4E60B-7127-425A-88FD-C657B22EA80E}"/>
              </a:ext>
            </a:extLst>
          </p:cNvPr>
          <p:cNvSpPr/>
          <p:nvPr/>
        </p:nvSpPr>
        <p:spPr>
          <a:xfrm rot="10800000">
            <a:off x="1969828" y="5829023"/>
            <a:ext cx="859809" cy="321515"/>
          </a:xfrm>
          <a:prstGeom prst="leftArrow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643897C8-0CE4-404C-AF61-3B0BEDFF7FDF}"/>
              </a:ext>
            </a:extLst>
          </p:cNvPr>
          <p:cNvSpPr/>
          <p:nvPr/>
        </p:nvSpPr>
        <p:spPr>
          <a:xfrm>
            <a:off x="1969828" y="4954141"/>
            <a:ext cx="186518" cy="1080000"/>
          </a:xfrm>
          <a:prstGeom prst="rect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: Para a Esquerda 10">
            <a:extLst>
              <a:ext uri="{FF2B5EF4-FFF2-40B4-BE49-F238E27FC236}">
                <a16:creationId xmlns:a16="http://schemas.microsoft.com/office/drawing/2014/main" xmlns="" id="{5AD29FE7-9851-4AD3-9C98-15E33C366EC6}"/>
              </a:ext>
            </a:extLst>
          </p:cNvPr>
          <p:cNvSpPr/>
          <p:nvPr/>
        </p:nvSpPr>
        <p:spPr>
          <a:xfrm>
            <a:off x="9362363" y="5809345"/>
            <a:ext cx="859809" cy="321515"/>
          </a:xfrm>
          <a:prstGeom prst="leftArrow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DDCB1ECD-0183-43CB-88B6-9982C3B357B9}"/>
              </a:ext>
            </a:extLst>
          </p:cNvPr>
          <p:cNvSpPr/>
          <p:nvPr/>
        </p:nvSpPr>
        <p:spPr>
          <a:xfrm>
            <a:off x="10035654" y="4923088"/>
            <a:ext cx="186518" cy="1080000"/>
          </a:xfrm>
          <a:prstGeom prst="rect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09BC02D3-4D34-4B79-AAF9-FBECF2CB0AEC}"/>
              </a:ext>
            </a:extLst>
          </p:cNvPr>
          <p:cNvSpPr txBox="1"/>
          <p:nvPr/>
        </p:nvSpPr>
        <p:spPr>
          <a:xfrm>
            <a:off x="3305033" y="5228858"/>
            <a:ext cx="5581934" cy="1200329"/>
          </a:xfrm>
          <a:prstGeom prst="rect">
            <a:avLst/>
          </a:prstGeom>
          <a:noFill/>
          <a:ln w="19050">
            <a:solidFill>
              <a:srgbClr val="ED842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Quando um país tem um</a:t>
            </a:r>
          </a:p>
          <a:p>
            <a:r>
              <a:rPr lang="pt-PT" dirty="0"/>
              <a:t>sistema de gestão regulatória de alta qualidade também é provável que tenha um bom desempenho em termos</a:t>
            </a:r>
          </a:p>
          <a:p>
            <a:r>
              <a:rPr lang="pt-PT" dirty="0"/>
              <a:t>dos ambientes gerais de negócios e competição.</a:t>
            </a:r>
          </a:p>
        </p:txBody>
      </p:sp>
      <p:pic>
        <p:nvPicPr>
          <p:cNvPr id="15" name="Gráfico 14" descr="Martelo de juiz">
            <a:extLst>
              <a:ext uri="{FF2B5EF4-FFF2-40B4-BE49-F238E27FC236}">
                <a16:creationId xmlns:a16="http://schemas.microsoft.com/office/drawing/2014/main" xmlns="" id="{64EDCFCE-0F39-4357-A1D9-D0E46472D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83071" y="3190896"/>
            <a:ext cx="1025857" cy="10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45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39CD4672-2E95-4A2E-A5A5-5636C9710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conclusão</a:t>
            </a:r>
            <a:endParaRPr lang="pt-PT" dirty="0"/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xmlns="" id="{C36182AB-9B07-44F3-8D4C-597E67A8F7DB}"/>
              </a:ext>
            </a:extLst>
          </p:cNvPr>
          <p:cNvGrpSpPr/>
          <p:nvPr/>
        </p:nvGrpSpPr>
        <p:grpSpPr>
          <a:xfrm>
            <a:off x="549902" y="2119281"/>
            <a:ext cx="11092195" cy="4450987"/>
            <a:chOff x="549902" y="2119281"/>
            <a:chExt cx="11092195" cy="4450987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70456D0E-3643-4869-9F73-D6477DEA88E8}"/>
                </a:ext>
              </a:extLst>
            </p:cNvPr>
            <p:cNvSpPr txBox="1"/>
            <p:nvPr/>
          </p:nvSpPr>
          <p:spPr>
            <a:xfrm>
              <a:off x="3305033" y="5369939"/>
              <a:ext cx="5581934" cy="1200329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Entendimento da intervenção da regulação e potenciais explicações sobre o motivo pelo qual o nível de regulamentação costuma exceder o nível que seria ótimo para a sociedade.</a:t>
              </a:r>
            </a:p>
          </p:txBody>
        </p:sp>
        <p:sp>
          <p:nvSpPr>
            <p:cNvPr id="6" name="Seta: Para a Esquerda 5">
              <a:extLst>
                <a:ext uri="{FF2B5EF4-FFF2-40B4-BE49-F238E27FC236}">
                  <a16:creationId xmlns:a16="http://schemas.microsoft.com/office/drawing/2014/main" xmlns="" id="{8AEEB54C-C065-4EFE-8479-D18FA85285DA}"/>
                </a:ext>
              </a:extLst>
            </p:cNvPr>
            <p:cNvSpPr/>
            <p:nvPr/>
          </p:nvSpPr>
          <p:spPr>
            <a:xfrm>
              <a:off x="9362363" y="5809345"/>
              <a:ext cx="859809" cy="321515"/>
            </a:xfrm>
            <a:prstGeom prst="lef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Seta: Para a Esquerda 6">
              <a:extLst>
                <a:ext uri="{FF2B5EF4-FFF2-40B4-BE49-F238E27FC236}">
                  <a16:creationId xmlns:a16="http://schemas.microsoft.com/office/drawing/2014/main" xmlns="" id="{D4024C97-F9D6-4BEE-A381-27845E8545E2}"/>
                </a:ext>
              </a:extLst>
            </p:cNvPr>
            <p:cNvSpPr/>
            <p:nvPr/>
          </p:nvSpPr>
          <p:spPr>
            <a:xfrm rot="10800000">
              <a:off x="1969828" y="5829023"/>
              <a:ext cx="859809" cy="321515"/>
            </a:xfrm>
            <a:prstGeom prst="lef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99099A35-8382-4E75-BC29-AD8B1BA2E734}"/>
                </a:ext>
              </a:extLst>
            </p:cNvPr>
            <p:cNvSpPr txBox="1"/>
            <p:nvPr/>
          </p:nvSpPr>
          <p:spPr>
            <a:xfrm>
              <a:off x="581192" y="3862315"/>
              <a:ext cx="3363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Regulação é implementada para responder aos erros do mercado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B462270C-7590-4B4A-AF26-881150760EFC}"/>
                </a:ext>
              </a:extLst>
            </p:cNvPr>
            <p:cNvSpPr txBox="1"/>
            <p:nvPr/>
          </p:nvSpPr>
          <p:spPr>
            <a:xfrm>
              <a:off x="8247797" y="3862315"/>
              <a:ext cx="3363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Regulação é o resultado de vários grupos de interesse na sociedade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D081D654-79B5-48F1-915A-8D7697655EBE}"/>
                </a:ext>
              </a:extLst>
            </p:cNvPr>
            <p:cNvSpPr/>
            <p:nvPr/>
          </p:nvSpPr>
          <p:spPr>
            <a:xfrm>
              <a:off x="1969828" y="4749421"/>
              <a:ext cx="186518" cy="1260000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8C645124-FF7D-4F0C-824D-E5C9706C9C26}"/>
                </a:ext>
              </a:extLst>
            </p:cNvPr>
            <p:cNvSpPr/>
            <p:nvPr/>
          </p:nvSpPr>
          <p:spPr>
            <a:xfrm>
              <a:off x="10035654" y="4759312"/>
              <a:ext cx="186518" cy="1260000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12086B76-0C40-450E-886C-920086215533}"/>
                </a:ext>
              </a:extLst>
            </p:cNvPr>
            <p:cNvSpPr txBox="1"/>
            <p:nvPr/>
          </p:nvSpPr>
          <p:spPr>
            <a:xfrm>
              <a:off x="4042011" y="2119281"/>
              <a:ext cx="4107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A Regulação dos mercados tem 2 teorias: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B594BC8B-A17C-4CD8-A220-9414023B04F2}"/>
                </a:ext>
              </a:extLst>
            </p:cNvPr>
            <p:cNvSpPr txBox="1"/>
            <p:nvPr/>
          </p:nvSpPr>
          <p:spPr>
            <a:xfrm>
              <a:off x="549902" y="2972713"/>
              <a:ext cx="3212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TEORIA DO INTERESSE PÚBICO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BB045E71-A8E5-411C-8170-E2B6828F0EDA}"/>
                </a:ext>
              </a:extLst>
            </p:cNvPr>
            <p:cNvSpPr txBox="1"/>
            <p:nvPr/>
          </p:nvSpPr>
          <p:spPr>
            <a:xfrm>
              <a:off x="8429210" y="2959780"/>
              <a:ext cx="3212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TEORIA DO INTERESSE PRIVADO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414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ED16352B-BC49-44FA-AA44-133860839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58167"/>
            <a:ext cx="7675704" cy="3678303"/>
          </a:xfrm>
        </p:spPr>
        <p:txBody>
          <a:bodyPr/>
          <a:lstStyle/>
          <a:p>
            <a:r>
              <a:rPr lang="pt-PT" dirty="0">
                <a:solidFill>
                  <a:schemeClr val="tx1"/>
                </a:solidFill>
              </a:rPr>
              <a:t>Criam-se </a:t>
            </a:r>
            <a:r>
              <a:rPr lang="pt-PT" u="sng" dirty="0">
                <a:solidFill>
                  <a:schemeClr val="tx1"/>
                </a:solidFill>
              </a:rPr>
              <a:t>custos diretos e indiretos </a:t>
            </a:r>
            <a:r>
              <a:rPr lang="pt-PT" dirty="0">
                <a:solidFill>
                  <a:schemeClr val="tx1"/>
                </a:solidFill>
              </a:rPr>
              <a:t>significativos para indivíduos, empresas e economias, nomeadamente:</a:t>
            </a: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Criam-se barreiras à entrada e limita o número de empresas no mercado</a:t>
            </a: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Limitam-se os incentivos ou a capacidade competitiva das firmas.</a:t>
            </a: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Restringe a quantidade de informação disponível aos consumidores</a:t>
            </a:r>
          </a:p>
          <a:p>
            <a:pPr lvl="2"/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DD8C826-5EB7-40E2-9BB4-D0820826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conclusão</a:t>
            </a:r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EF495B47-2E5A-4944-AF34-185D46C6B9CE}"/>
              </a:ext>
            </a:extLst>
          </p:cNvPr>
          <p:cNvGrpSpPr/>
          <p:nvPr/>
        </p:nvGrpSpPr>
        <p:grpSpPr>
          <a:xfrm>
            <a:off x="581192" y="2784144"/>
            <a:ext cx="11029616" cy="2460738"/>
            <a:chOff x="581192" y="2784144"/>
            <a:chExt cx="11029616" cy="2460738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8DFCC1B9-427E-4B35-AE53-C3B968C068F7}"/>
                </a:ext>
              </a:extLst>
            </p:cNvPr>
            <p:cNvSpPr txBox="1"/>
            <p:nvPr/>
          </p:nvSpPr>
          <p:spPr>
            <a:xfrm>
              <a:off x="581192" y="2784144"/>
              <a:ext cx="2230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/>
                <a:t>DESVANTAGENS:</a:t>
              </a: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xmlns="" id="{EAA9CB00-E1D7-421A-924A-EA06F8398C61}"/>
                </a:ext>
              </a:extLst>
            </p:cNvPr>
            <p:cNvGrpSpPr/>
            <p:nvPr/>
          </p:nvGrpSpPr>
          <p:grpSpPr>
            <a:xfrm>
              <a:off x="8529850" y="3429000"/>
              <a:ext cx="3080958" cy="1815882"/>
              <a:chOff x="8529850" y="3429000"/>
              <a:chExt cx="3080958" cy="1815882"/>
            </a:xfrm>
          </p:grpSpPr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xmlns="" id="{E3C9C20F-3E64-4E68-BD41-37CFC900DF1F}"/>
                  </a:ext>
                </a:extLst>
              </p:cNvPr>
              <p:cNvSpPr txBox="1"/>
              <p:nvPr/>
            </p:nvSpPr>
            <p:spPr>
              <a:xfrm>
                <a:off x="8898340" y="3429000"/>
                <a:ext cx="271246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600" dirty="0"/>
                  <a:t>O </a:t>
                </a:r>
                <a:r>
                  <a:rPr lang="pt-PT" sz="1600" b="1" dirty="0"/>
                  <a:t>empreendedorismo</a:t>
                </a:r>
                <a:r>
                  <a:rPr lang="pt-PT" sz="1600" dirty="0"/>
                  <a:t> e a </a:t>
                </a:r>
                <a:r>
                  <a:rPr lang="pt-PT" sz="1600" b="1" dirty="0"/>
                  <a:t>entrada de novas empresas </a:t>
                </a:r>
                <a:r>
                  <a:rPr lang="pt-PT" sz="1600" dirty="0"/>
                  <a:t>nos mercados são um dos principais determinantes da competição, inovação, criação de empregos e crescimento económico.</a:t>
                </a:r>
              </a:p>
            </p:txBody>
          </p:sp>
          <p:sp>
            <p:nvSpPr>
              <p:cNvPr id="9" name="Chaveta à direita 8">
                <a:extLst>
                  <a:ext uri="{FF2B5EF4-FFF2-40B4-BE49-F238E27FC236}">
                    <a16:creationId xmlns:a16="http://schemas.microsoft.com/office/drawing/2014/main" xmlns="" id="{9B28B66F-9D5D-4349-A864-FE5C43F9810F}"/>
                  </a:ext>
                </a:extLst>
              </p:cNvPr>
              <p:cNvSpPr/>
              <p:nvPr/>
            </p:nvSpPr>
            <p:spPr>
              <a:xfrm>
                <a:off x="8529850" y="3429000"/>
                <a:ext cx="163773" cy="1815882"/>
              </a:xfrm>
              <a:prstGeom prst="rightBrace">
                <a:avLst/>
              </a:prstGeom>
              <a:noFill/>
              <a:ln w="28575">
                <a:solidFill>
                  <a:srgbClr val="ED842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7082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ção de Conteúdo 5" descr="Balança da justiça">
            <a:extLst>
              <a:ext uri="{FF2B5EF4-FFF2-40B4-BE49-F238E27FC236}">
                <a16:creationId xmlns:a16="http://schemas.microsoft.com/office/drawing/2014/main" xmlns="" id="{AB594F1D-A367-442C-8BAD-B79AE6E0A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76933" y="2687207"/>
            <a:ext cx="1038133" cy="1038133"/>
          </a:xfr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053083-2035-457A-9F86-7CC08665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conclusão</a:t>
            </a:r>
            <a:endParaRPr lang="pt-PT" dirty="0"/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5D459D54-0089-4B51-8D42-98792DC155A7}"/>
              </a:ext>
            </a:extLst>
          </p:cNvPr>
          <p:cNvGrpSpPr/>
          <p:nvPr/>
        </p:nvGrpSpPr>
        <p:grpSpPr>
          <a:xfrm>
            <a:off x="581192" y="2671262"/>
            <a:ext cx="11029616" cy="3033678"/>
            <a:chOff x="581192" y="2671262"/>
            <a:chExt cx="11029616" cy="3033678"/>
          </a:xfrm>
        </p:grpSpPr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xmlns="" id="{9C869928-2870-4FF0-AC87-9DBB2DEC19F2}"/>
                </a:ext>
              </a:extLst>
            </p:cNvPr>
            <p:cNvGrpSpPr/>
            <p:nvPr/>
          </p:nvGrpSpPr>
          <p:grpSpPr>
            <a:xfrm>
              <a:off x="581192" y="2671262"/>
              <a:ext cx="11029616" cy="1200329"/>
              <a:chOff x="581192" y="2671262"/>
              <a:chExt cx="11029616" cy="1200329"/>
            </a:xfrm>
          </p:grpSpPr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xmlns="" id="{F509A4FE-38AA-42FD-94BC-F589408529DD}"/>
                  </a:ext>
                </a:extLst>
              </p:cNvPr>
              <p:cNvSpPr txBox="1"/>
              <p:nvPr/>
            </p:nvSpPr>
            <p:spPr>
              <a:xfrm>
                <a:off x="7014949" y="2916813"/>
                <a:ext cx="45958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dirty="0"/>
                  <a:t>Promover um ambiente propício para a entrada de negócios e crescimento económico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xmlns="" id="{E8B52A20-6849-44E0-B44A-2DE1559B85ED}"/>
                  </a:ext>
                </a:extLst>
              </p:cNvPr>
              <p:cNvSpPr txBox="1"/>
              <p:nvPr/>
            </p:nvSpPr>
            <p:spPr>
              <a:xfrm>
                <a:off x="581192" y="2671262"/>
                <a:ext cx="45958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dirty="0"/>
                  <a:t>Passar o ponto onde o excesso de regulação trava os efeitos potenciais do bem-estar</a:t>
                </a:r>
              </a:p>
              <a:p>
                <a:pPr algn="ctr"/>
                <a:r>
                  <a:rPr lang="pt-PT" dirty="0"/>
                  <a:t>relacionadas ao empreendedorismo e ao crescimento empresarial</a:t>
                </a:r>
              </a:p>
            </p:txBody>
          </p:sp>
        </p:grp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xmlns="" id="{F21BD874-53A2-40E7-8F64-D2437B1EBDDB}"/>
                </a:ext>
              </a:extLst>
            </p:cNvPr>
            <p:cNvGrpSpPr/>
            <p:nvPr/>
          </p:nvGrpSpPr>
          <p:grpSpPr>
            <a:xfrm>
              <a:off x="818310" y="5058607"/>
              <a:ext cx="10555380" cy="646333"/>
              <a:chOff x="818310" y="5058607"/>
              <a:chExt cx="10555380" cy="646333"/>
            </a:xfrm>
          </p:grpSpPr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xmlns="" id="{C140F1B4-6DA6-43BB-8F89-1BD676607A1C}"/>
                  </a:ext>
                </a:extLst>
              </p:cNvPr>
              <p:cNvSpPr txBox="1"/>
              <p:nvPr/>
            </p:nvSpPr>
            <p:spPr>
              <a:xfrm>
                <a:off x="818310" y="5058609"/>
                <a:ext cx="2060811" cy="646331"/>
              </a:xfrm>
              <a:prstGeom prst="rect">
                <a:avLst/>
              </a:prstGeom>
              <a:noFill/>
              <a:ln w="28575">
                <a:solidFill>
                  <a:srgbClr val="ED8428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dirty="0"/>
                  <a:t>INCENTIVAR A CONCORRÊNCIA</a:t>
                </a:r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49CC009D-C88C-4763-983E-EBEC19E5246C}"/>
                  </a:ext>
                </a:extLst>
              </p:cNvPr>
              <p:cNvSpPr txBox="1"/>
              <p:nvPr/>
            </p:nvSpPr>
            <p:spPr>
              <a:xfrm>
                <a:off x="3965256" y="5058607"/>
                <a:ext cx="3369278" cy="646331"/>
              </a:xfrm>
              <a:prstGeom prst="rect">
                <a:avLst/>
              </a:prstGeom>
              <a:noFill/>
              <a:ln w="28575">
                <a:solidFill>
                  <a:srgbClr val="ED8428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dirty="0"/>
                  <a:t>IMPULSIONAR O CRESCIMENTO ECONÓMICO</a:t>
                </a:r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FFF54DBB-1218-46FB-AA77-36C44D0DF2A9}"/>
                  </a:ext>
                </a:extLst>
              </p:cNvPr>
              <p:cNvSpPr txBox="1"/>
              <p:nvPr/>
            </p:nvSpPr>
            <p:spPr>
              <a:xfrm>
                <a:off x="8420670" y="5058607"/>
                <a:ext cx="2953020" cy="646331"/>
              </a:xfrm>
              <a:prstGeom prst="rect">
                <a:avLst/>
              </a:prstGeom>
              <a:noFill/>
              <a:ln w="28575">
                <a:solidFill>
                  <a:srgbClr val="ED8428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dirty="0"/>
                  <a:t>AUMENTAR O BEM-ESTAR DO CONSUMIDOR</a:t>
                </a:r>
              </a:p>
            </p:txBody>
          </p:sp>
          <p:sp>
            <p:nvSpPr>
              <p:cNvPr id="12" name="Seta: Para a Direita 11">
                <a:extLst>
                  <a:ext uri="{FF2B5EF4-FFF2-40B4-BE49-F238E27FC236}">
                    <a16:creationId xmlns:a16="http://schemas.microsoft.com/office/drawing/2014/main" xmlns="" id="{4CDABE46-51C7-403F-84D4-9569CAB292D8}"/>
                  </a:ext>
                </a:extLst>
              </p:cNvPr>
              <p:cNvSpPr/>
              <p:nvPr/>
            </p:nvSpPr>
            <p:spPr>
              <a:xfrm>
                <a:off x="3092149" y="5255772"/>
                <a:ext cx="660078" cy="252000"/>
              </a:xfrm>
              <a:prstGeom prst="rightArrow">
                <a:avLst/>
              </a:prstGeom>
              <a:solidFill>
                <a:srgbClr val="969FA7"/>
              </a:solidFill>
              <a:ln>
                <a:solidFill>
                  <a:srgbClr val="465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3" name="Seta: Para a Direita 12">
                <a:extLst>
                  <a:ext uri="{FF2B5EF4-FFF2-40B4-BE49-F238E27FC236}">
                    <a16:creationId xmlns:a16="http://schemas.microsoft.com/office/drawing/2014/main" xmlns="" id="{075E1489-F714-41B5-90F2-BAAAB8FBB5C9}"/>
                  </a:ext>
                </a:extLst>
              </p:cNvPr>
              <p:cNvSpPr/>
              <p:nvPr/>
            </p:nvSpPr>
            <p:spPr>
              <a:xfrm>
                <a:off x="7560303" y="5255772"/>
                <a:ext cx="660078" cy="252000"/>
              </a:xfrm>
              <a:prstGeom prst="rightArrow">
                <a:avLst/>
              </a:prstGeom>
              <a:solidFill>
                <a:srgbClr val="969FA7"/>
              </a:solidFill>
              <a:ln>
                <a:solidFill>
                  <a:srgbClr val="465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273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6A3F901D-FF85-4036-A91F-9FFA78CB3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7583"/>
            <a:ext cx="11029616" cy="457199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sz="2000" dirty="0">
                <a:solidFill>
                  <a:schemeClr val="tx1"/>
                </a:solidFill>
              </a:rPr>
              <a:t>Podiam dar exemplos de casos reais em que as políticas de regulação afetaram a competitividade e o mercado, e de que maneira?</a:t>
            </a:r>
          </a:p>
          <a:p>
            <a:pPr marL="342900" indent="-342900">
              <a:buFont typeface="+mj-lt"/>
              <a:buAutoNum type="arabicPeriod"/>
            </a:pPr>
            <a:endParaRPr lang="pt-PT" sz="20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PT" sz="2000" dirty="0">
                <a:solidFill>
                  <a:schemeClr val="tx1"/>
                </a:solidFill>
              </a:rPr>
              <a:t>Para que são necessárias as regras e regulações? Quais as particularmente importantes?</a:t>
            </a:r>
          </a:p>
          <a:p>
            <a:pPr marL="342900" indent="-342900">
              <a:buFont typeface="+mj-lt"/>
              <a:buAutoNum type="arabicPeriod"/>
            </a:pPr>
            <a:endParaRPr lang="pt-PT" sz="20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PT" sz="2000" dirty="0">
                <a:solidFill>
                  <a:schemeClr val="tx1"/>
                </a:solidFill>
              </a:rPr>
              <a:t>Nos encargos regulamentares, os custos de oportunidade não são, normalmente, contabilizados, prejudicando assim a competição entre empresas. Porque consideram que tal acontece?</a:t>
            </a:r>
          </a:p>
          <a:p>
            <a:pPr marL="342900" indent="-342900">
              <a:buFont typeface="+mj-lt"/>
              <a:buAutoNum type="arabicPeriod"/>
            </a:pPr>
            <a:endParaRPr lang="pt-P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ABD8A86-84FA-4833-9191-7FDD1163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Questões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615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BBF8559-E658-44FF-99CE-E71C1DF0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xmlns="" id="{AE862C93-C478-4962-8FDD-6574F3BE163D}"/>
              </a:ext>
            </a:extLst>
          </p:cNvPr>
          <p:cNvGrpSpPr/>
          <p:nvPr/>
        </p:nvGrpSpPr>
        <p:grpSpPr>
          <a:xfrm>
            <a:off x="581192" y="2374711"/>
            <a:ext cx="10487142" cy="4316135"/>
            <a:chOff x="581192" y="2374711"/>
            <a:chExt cx="10487142" cy="4316135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8D74C57A-499C-4548-9C92-3D512364EA0F}"/>
                </a:ext>
              </a:extLst>
            </p:cNvPr>
            <p:cNvSpPr txBox="1"/>
            <p:nvPr/>
          </p:nvSpPr>
          <p:spPr>
            <a:xfrm>
              <a:off x="581192" y="2374711"/>
              <a:ext cx="2006221" cy="923330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SURGIMENTO DE PLATAFORMAS DIGITAIS</a:t>
              </a:r>
            </a:p>
          </p:txBody>
        </p:sp>
        <p:sp>
          <p:nvSpPr>
            <p:cNvPr id="7" name="Seta: Em Ângulo Reto Para Cima 6">
              <a:extLst>
                <a:ext uri="{FF2B5EF4-FFF2-40B4-BE49-F238E27FC236}">
                  <a16:creationId xmlns:a16="http://schemas.microsoft.com/office/drawing/2014/main" xmlns="" id="{2A760CC5-E081-4570-8ACC-9C64A2AA801B}"/>
                </a:ext>
              </a:extLst>
            </p:cNvPr>
            <p:cNvSpPr/>
            <p:nvPr/>
          </p:nvSpPr>
          <p:spPr>
            <a:xfrm rot="5400000">
              <a:off x="2254749" y="3420759"/>
              <a:ext cx="665327" cy="67851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11A3A3C4-C14E-4938-91A1-9245FEB613DE}"/>
                </a:ext>
              </a:extLst>
            </p:cNvPr>
            <p:cNvSpPr txBox="1"/>
            <p:nvPr/>
          </p:nvSpPr>
          <p:spPr>
            <a:xfrm>
              <a:off x="3033240" y="3427352"/>
              <a:ext cx="2516849" cy="923330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PT" dirty="0"/>
                <a:t>QUESTÕES QUANTO À REGULAMENTAÇÃO DO SETOR</a:t>
              </a:r>
            </a:p>
          </p:txBody>
        </p:sp>
        <p:sp>
          <p:nvSpPr>
            <p:cNvPr id="11" name="Seta: Em Ângulo Reto Para Cima 10">
              <a:extLst>
                <a:ext uri="{FF2B5EF4-FFF2-40B4-BE49-F238E27FC236}">
                  <a16:creationId xmlns:a16="http://schemas.microsoft.com/office/drawing/2014/main" xmlns="" id="{EFFF2579-FBDD-4337-9FAF-7C85752713DF}"/>
                </a:ext>
              </a:extLst>
            </p:cNvPr>
            <p:cNvSpPr/>
            <p:nvPr/>
          </p:nvSpPr>
          <p:spPr>
            <a:xfrm rot="5400000">
              <a:off x="5217425" y="4470125"/>
              <a:ext cx="665327" cy="67851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 dirty="0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3F032E66-FE2A-41A2-BAC1-FDB75F749893}"/>
                </a:ext>
              </a:extLst>
            </p:cNvPr>
            <p:cNvSpPr txBox="1"/>
            <p:nvPr/>
          </p:nvSpPr>
          <p:spPr>
            <a:xfrm>
              <a:off x="2756848" y="2513210"/>
              <a:ext cx="14848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Uber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 err="1"/>
                <a:t>Cabify</a:t>
              </a:r>
              <a:endParaRPr lang="pt-PT" sz="1600" dirty="0"/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68CEE6D5-8F28-47AE-A656-9F8C57455A9F}"/>
                </a:ext>
              </a:extLst>
            </p:cNvPr>
            <p:cNvSpPr txBox="1"/>
            <p:nvPr/>
          </p:nvSpPr>
          <p:spPr>
            <a:xfrm>
              <a:off x="5656659" y="3536538"/>
              <a:ext cx="2409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Setor excessivamente regulamentado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22EC609B-453B-4D06-9F37-8E1AEED87E66}"/>
                </a:ext>
              </a:extLst>
            </p:cNvPr>
            <p:cNvSpPr txBox="1"/>
            <p:nvPr/>
          </p:nvSpPr>
          <p:spPr>
            <a:xfrm>
              <a:off x="5986819" y="4476718"/>
              <a:ext cx="2242782" cy="923330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INTERVENÇÃO DAS AUTORIDADE DA CONCORRÊNCIA</a:t>
              </a:r>
            </a:p>
          </p:txBody>
        </p:sp>
        <p:sp>
          <p:nvSpPr>
            <p:cNvPr id="15" name="Seta: Em Ângulo Reto Para Cima 14">
              <a:extLst>
                <a:ext uri="{FF2B5EF4-FFF2-40B4-BE49-F238E27FC236}">
                  <a16:creationId xmlns:a16="http://schemas.microsoft.com/office/drawing/2014/main" xmlns="" id="{0892BE98-9B4B-4A66-8E41-5C1A4AEB8536}"/>
                </a:ext>
              </a:extLst>
            </p:cNvPr>
            <p:cNvSpPr/>
            <p:nvPr/>
          </p:nvSpPr>
          <p:spPr>
            <a:xfrm rot="5400000">
              <a:off x="7896938" y="5483924"/>
              <a:ext cx="665327" cy="67851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969FA7"/>
            </a:solidFill>
            <a:ln>
              <a:solidFill>
                <a:srgbClr val="46535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 dirty="0"/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xmlns="" id="{9CFB056E-55B0-4CAE-832E-366E0E6DCBE2}"/>
                </a:ext>
              </a:extLst>
            </p:cNvPr>
            <p:cNvSpPr txBox="1"/>
            <p:nvPr/>
          </p:nvSpPr>
          <p:spPr>
            <a:xfrm>
              <a:off x="8691350" y="5490517"/>
              <a:ext cx="2376984" cy="1200329"/>
            </a:xfrm>
            <a:prstGeom prst="rect">
              <a:avLst/>
            </a:prstGeom>
            <a:noFill/>
            <a:ln w="28575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PT" dirty="0"/>
                <a:t>APLICAÇÃO DA LEGISLAÇÃO DE IGUAL MODO A TODOS OS PLAYERS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xmlns="" id="{AC0843AB-7BE3-456B-8A9C-3A15B42DC561}"/>
                </a:ext>
              </a:extLst>
            </p:cNvPr>
            <p:cNvSpPr txBox="1"/>
            <p:nvPr/>
          </p:nvSpPr>
          <p:spPr>
            <a:xfrm>
              <a:off x="8327074" y="4640105"/>
              <a:ext cx="24091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PT" sz="1600" dirty="0"/>
                <a:t>Julho de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505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B2EF-1AE5-4471-A91A-CD055AF1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9682311-65BC-442A-A59B-D6DC09ED9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3845"/>
              </p:ext>
            </p:extLst>
          </p:nvPr>
        </p:nvGraphicFramePr>
        <p:xfrm>
          <a:off x="581192" y="2870770"/>
          <a:ext cx="11029616" cy="328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FCB5D5-BFC2-4B7D-915E-91E03AEF43F1}"/>
              </a:ext>
            </a:extLst>
          </p:cNvPr>
          <p:cNvSpPr txBox="1"/>
          <p:nvPr/>
        </p:nvSpPr>
        <p:spPr>
          <a:xfrm>
            <a:off x="581192" y="2222695"/>
            <a:ext cx="110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Em 2016 eram estabelecidas regulações ao nível:</a:t>
            </a:r>
          </a:p>
        </p:txBody>
      </p:sp>
    </p:spTree>
    <p:extLst>
      <p:ext uri="{BB962C8B-B14F-4D97-AF65-F5344CB8AC3E}">
        <p14:creationId xmlns:p14="http://schemas.microsoft.com/office/powerpoint/2010/main" val="1156683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5D17A-6163-4963-94CE-95D77414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0DE77-0E3F-4A2C-B79C-77E40FA6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600" dirty="0">
                <a:solidFill>
                  <a:schemeClr val="tx1"/>
                </a:solidFill>
              </a:rPr>
              <a:t>Quanto ao aparecimento de plataformas digitais:</a:t>
            </a:r>
          </a:p>
          <a:p>
            <a:pPr marL="0" indent="0">
              <a:buNone/>
            </a:pPr>
            <a:endParaRPr lang="pt-PT" sz="1600" dirty="0"/>
          </a:p>
          <a:p>
            <a:pPr marL="0" indent="0" algn="ctr">
              <a:buNone/>
            </a:pPr>
            <a:r>
              <a:rPr lang="pt-PT" sz="2800" dirty="0"/>
              <a:t>“Estes desenvolvimentos podem ter impacto ao nível do grau de regulação necessário nos vários segmentos de serviços de transporte ocasional de passageiros, assim como na necessidade e adequabilidade de diferenças regulatórias…”</a:t>
            </a:r>
          </a:p>
          <a:p>
            <a:pPr marL="0" indent="0" algn="r">
              <a:buNone/>
            </a:pPr>
            <a:endParaRPr lang="pt-PT" sz="1600" i="1" dirty="0"/>
          </a:p>
          <a:p>
            <a:pPr marL="0" indent="0" algn="r">
              <a:buNone/>
            </a:pPr>
            <a:r>
              <a:rPr lang="pt-PT" sz="1600" i="1" dirty="0">
                <a:solidFill>
                  <a:schemeClr val="tx1"/>
                </a:solidFill>
              </a:rPr>
              <a:t>-Relatório sobre Concorrência e Regulação no Transporte de Passageiros em Veículos Ligeiros, Dezembro 2016</a:t>
            </a:r>
            <a:endParaRPr lang="pt-PT" sz="2400" i="1" dirty="0">
              <a:solidFill>
                <a:schemeClr val="tx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2A661C3-FE29-4EE4-8884-B2F1786EBEBD}"/>
              </a:ext>
            </a:extLst>
          </p:cNvPr>
          <p:cNvSpPr/>
          <p:nvPr/>
        </p:nvSpPr>
        <p:spPr>
          <a:xfrm>
            <a:off x="581192" y="2822713"/>
            <a:ext cx="11029615" cy="2332383"/>
          </a:xfrm>
          <a:prstGeom prst="rect">
            <a:avLst/>
          </a:prstGeom>
          <a:noFill/>
          <a:ln>
            <a:solidFill>
              <a:srgbClr val="ED84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4943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EDCE1DE-421C-457C-898D-669BA4B7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xmlns="" id="{82643BAD-C57A-4332-B2C7-C4F21DB65C82}"/>
              </a:ext>
            </a:extLst>
          </p:cNvPr>
          <p:cNvGrpSpPr/>
          <p:nvPr/>
        </p:nvGrpSpPr>
        <p:grpSpPr>
          <a:xfrm>
            <a:off x="581192" y="2221251"/>
            <a:ext cx="10664563" cy="4461665"/>
            <a:chOff x="581192" y="2221251"/>
            <a:chExt cx="10664563" cy="446166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0F8CF597-3CBD-4227-A340-C780CFAA1002}"/>
                </a:ext>
              </a:extLst>
            </p:cNvPr>
            <p:cNvSpPr txBox="1"/>
            <p:nvPr/>
          </p:nvSpPr>
          <p:spPr>
            <a:xfrm>
              <a:off x="581192" y="3528753"/>
              <a:ext cx="3127513" cy="923330"/>
            </a:xfrm>
            <a:prstGeom prst="rect">
              <a:avLst/>
            </a:prstGeom>
            <a:noFill/>
            <a:ln w="28575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VANTAGENS APRESENTADAS QUANTO À DESREGULAÇÃO DO SETOR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5C3ECF2B-2B53-4582-BBDB-BF8D33627C80}"/>
                </a:ext>
              </a:extLst>
            </p:cNvPr>
            <p:cNvSpPr txBox="1"/>
            <p:nvPr/>
          </p:nvSpPr>
          <p:spPr>
            <a:xfrm>
              <a:off x="5406887" y="2221251"/>
              <a:ext cx="2557670" cy="646331"/>
            </a:xfrm>
            <a:prstGeom prst="rect">
              <a:avLst/>
            </a:prstGeom>
            <a:noFill/>
            <a:ln w="28575">
              <a:solidFill>
                <a:srgbClr val="969FA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IMPACTO NOS PREÇOS DOS SERVIÇOS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661F0FEC-672B-437A-A102-1685E8982D59}"/>
                </a:ext>
              </a:extLst>
            </p:cNvPr>
            <p:cNvSpPr txBox="1"/>
            <p:nvPr/>
          </p:nvSpPr>
          <p:spPr>
            <a:xfrm>
              <a:off x="5406887" y="3667253"/>
              <a:ext cx="2557670" cy="646331"/>
            </a:xfrm>
            <a:prstGeom prst="rect">
              <a:avLst/>
            </a:prstGeom>
            <a:noFill/>
            <a:ln w="28575">
              <a:solidFill>
                <a:srgbClr val="969FA7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PT" dirty="0"/>
                <a:t>DIMINUIÇÃO DOS TEMPOS DE ESPERA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F2D675F9-1BF2-4903-9E10-4AEADE123434}"/>
                </a:ext>
              </a:extLst>
            </p:cNvPr>
            <p:cNvSpPr txBox="1"/>
            <p:nvPr/>
          </p:nvSpPr>
          <p:spPr>
            <a:xfrm>
              <a:off x="5406887" y="5113255"/>
              <a:ext cx="2557670" cy="923330"/>
            </a:xfrm>
            <a:prstGeom prst="rect">
              <a:avLst/>
            </a:prstGeom>
            <a:noFill/>
            <a:ln w="28575">
              <a:solidFill>
                <a:srgbClr val="969FA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REDUÇÃO DAS BARREIRAS À ENTRADA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0D94BF56-EB75-4644-A48C-E4368A886596}"/>
                </a:ext>
              </a:extLst>
            </p:cNvPr>
            <p:cNvSpPr/>
            <p:nvPr/>
          </p:nvSpPr>
          <p:spPr>
            <a:xfrm>
              <a:off x="3858287" y="3909391"/>
              <a:ext cx="756000" cy="132522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Seta: Para a Direita 9">
              <a:extLst>
                <a:ext uri="{FF2B5EF4-FFF2-40B4-BE49-F238E27FC236}">
                  <a16:creationId xmlns:a16="http://schemas.microsoft.com/office/drawing/2014/main" xmlns="" id="{4B9EAF4D-DA1D-410E-AFB6-03E2D8E673F6}"/>
                </a:ext>
              </a:extLst>
            </p:cNvPr>
            <p:cNvSpPr/>
            <p:nvPr/>
          </p:nvSpPr>
          <p:spPr>
            <a:xfrm>
              <a:off x="4627539" y="3851145"/>
              <a:ext cx="660078" cy="252000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46EE7C75-6ED3-4FFF-BB3B-45D02328E680}"/>
                </a:ext>
              </a:extLst>
            </p:cNvPr>
            <p:cNvSpPr/>
            <p:nvPr/>
          </p:nvSpPr>
          <p:spPr>
            <a:xfrm>
              <a:off x="4449170" y="2483893"/>
              <a:ext cx="178369" cy="3150000"/>
            </a:xfrm>
            <a:prstGeom prst="rect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Seta: Para a Direita 11">
              <a:extLst>
                <a:ext uri="{FF2B5EF4-FFF2-40B4-BE49-F238E27FC236}">
                  <a16:creationId xmlns:a16="http://schemas.microsoft.com/office/drawing/2014/main" xmlns="" id="{D6DBEE7C-8FA8-4964-A51F-D3E199C6F711}"/>
                </a:ext>
              </a:extLst>
            </p:cNvPr>
            <p:cNvSpPr/>
            <p:nvPr/>
          </p:nvSpPr>
          <p:spPr>
            <a:xfrm>
              <a:off x="4627539" y="2422328"/>
              <a:ext cx="660078" cy="252000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3" name="Seta: Para a Direita 12">
              <a:extLst>
                <a:ext uri="{FF2B5EF4-FFF2-40B4-BE49-F238E27FC236}">
                  <a16:creationId xmlns:a16="http://schemas.microsoft.com/office/drawing/2014/main" xmlns="" id="{0B36A872-F2B9-4E2A-A063-25FF39503E02}"/>
                </a:ext>
              </a:extLst>
            </p:cNvPr>
            <p:cNvSpPr/>
            <p:nvPr/>
          </p:nvSpPr>
          <p:spPr>
            <a:xfrm>
              <a:off x="4614287" y="5448920"/>
              <a:ext cx="660078" cy="252000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4" name="Seta: Curvada Para Cima 23">
              <a:extLst>
                <a:ext uri="{FF2B5EF4-FFF2-40B4-BE49-F238E27FC236}">
                  <a16:creationId xmlns:a16="http://schemas.microsoft.com/office/drawing/2014/main" xmlns="" id="{328D6CB7-F515-431D-B07B-FE02F0E2C5B6}"/>
                </a:ext>
              </a:extLst>
            </p:cNvPr>
            <p:cNvSpPr/>
            <p:nvPr/>
          </p:nvSpPr>
          <p:spPr>
            <a:xfrm>
              <a:off x="7746192" y="6036585"/>
              <a:ext cx="2093844" cy="646331"/>
            </a:xfrm>
            <a:prstGeom prst="curvedUpArrow">
              <a:avLst>
                <a:gd name="adj1" fmla="val 25000"/>
                <a:gd name="adj2" fmla="val 60642"/>
                <a:gd name="adj3" fmla="val 25000"/>
              </a:avLst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xmlns="" id="{E0C1AE0E-E714-47D3-9C0D-670954A530C4}"/>
                </a:ext>
              </a:extLst>
            </p:cNvPr>
            <p:cNvSpPr txBox="1"/>
            <p:nvPr/>
          </p:nvSpPr>
          <p:spPr>
            <a:xfrm>
              <a:off x="8939283" y="5473125"/>
              <a:ext cx="23064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dirty="0"/>
                <a:t>AUMENTO DO NÚMERO DE VEÍCULOS DISPONÍVEIS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474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75BCB3-421B-48E1-92CC-0C3D4E0C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F68C8-829D-4A07-8A71-178D81BF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Em Novembro de 2018 entra em vigor a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7200" dirty="0"/>
              <a:t>Lei da Uber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CCABA06-F472-44DE-A17C-FF8788ED9B1A}"/>
              </a:ext>
            </a:extLst>
          </p:cNvPr>
          <p:cNvSpPr/>
          <p:nvPr/>
        </p:nvSpPr>
        <p:spPr>
          <a:xfrm>
            <a:off x="581192" y="3078538"/>
            <a:ext cx="11029615" cy="2332383"/>
          </a:xfrm>
          <a:prstGeom prst="rect">
            <a:avLst/>
          </a:prstGeom>
          <a:noFill/>
          <a:ln>
            <a:solidFill>
              <a:srgbClr val="ED84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813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66CC3227-02C3-4C4F-A303-F95B4B1D6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RELATÓRIO</a:t>
            </a:r>
            <a:endParaRPr lang="pt-PT" dirty="0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xmlns="" id="{7AB72D2C-0277-4F0B-982F-D36B90BEC2B5}"/>
              </a:ext>
            </a:extLst>
          </p:cNvPr>
          <p:cNvGrpSpPr/>
          <p:nvPr/>
        </p:nvGrpSpPr>
        <p:grpSpPr>
          <a:xfrm>
            <a:off x="1233862" y="2481613"/>
            <a:ext cx="10017234" cy="3448444"/>
            <a:chOff x="1233862" y="2481613"/>
            <a:chExt cx="10017234" cy="3448444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xmlns="" id="{575EFC7F-C5F8-44DF-BDB5-3D5A5720861A}"/>
                </a:ext>
              </a:extLst>
            </p:cNvPr>
            <p:cNvSpPr txBox="1"/>
            <p:nvPr/>
          </p:nvSpPr>
          <p:spPr>
            <a:xfrm>
              <a:off x="1233862" y="2743224"/>
              <a:ext cx="1800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OBJETIVO</a:t>
              </a: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2E24CEE0-5C2B-4989-AA2D-590F5B9612F6}"/>
                </a:ext>
              </a:extLst>
            </p:cNvPr>
            <p:cNvSpPr txBox="1"/>
            <p:nvPr/>
          </p:nvSpPr>
          <p:spPr>
            <a:xfrm>
              <a:off x="2498149" y="4991338"/>
              <a:ext cx="19334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ESTRUTURA</a:t>
              </a:r>
            </a:p>
          </p:txBody>
        </p:sp>
        <p:sp>
          <p:nvSpPr>
            <p:cNvPr id="6" name="Seta: Para Baixo 5">
              <a:extLst>
                <a:ext uri="{FF2B5EF4-FFF2-40B4-BE49-F238E27FC236}">
                  <a16:creationId xmlns:a16="http://schemas.microsoft.com/office/drawing/2014/main" xmlns="" id="{49C00A1F-7692-492A-8F8F-3BF6A3338E29}"/>
                </a:ext>
              </a:extLst>
            </p:cNvPr>
            <p:cNvSpPr/>
            <p:nvPr/>
          </p:nvSpPr>
          <p:spPr>
            <a:xfrm rot="16200000">
              <a:off x="3511235" y="2670312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Seta: Para Baixo 6">
              <a:extLst>
                <a:ext uri="{FF2B5EF4-FFF2-40B4-BE49-F238E27FC236}">
                  <a16:creationId xmlns:a16="http://schemas.microsoft.com/office/drawing/2014/main" xmlns="" id="{D408BF63-5CB4-4D66-A13A-A110D0E4701F}"/>
                </a:ext>
              </a:extLst>
            </p:cNvPr>
            <p:cNvSpPr/>
            <p:nvPr/>
          </p:nvSpPr>
          <p:spPr>
            <a:xfrm rot="16200000">
              <a:off x="5038492" y="4918427"/>
              <a:ext cx="225287" cy="545932"/>
            </a:xfrm>
            <a:prstGeom prst="down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xmlns="" id="{71828767-A2FF-4261-9BCB-2EF8B72804F9}"/>
                </a:ext>
              </a:extLst>
            </p:cNvPr>
            <p:cNvSpPr txBox="1"/>
            <p:nvPr/>
          </p:nvSpPr>
          <p:spPr>
            <a:xfrm>
              <a:off x="5870713" y="4452729"/>
              <a:ext cx="538038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Concorrência, Regulação e Crescimento Económico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 Teorias da Regulação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Encargos Regulamentares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Medidas de Regulação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PT" dirty="0"/>
                <a:t>Conclusão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35CAC06D-C817-4C76-8067-EE82106829EB}"/>
                </a:ext>
              </a:extLst>
            </p:cNvPr>
            <p:cNvSpPr txBox="1"/>
            <p:nvPr/>
          </p:nvSpPr>
          <p:spPr>
            <a:xfrm>
              <a:off x="4213010" y="2481613"/>
              <a:ext cx="7038086" cy="923330"/>
            </a:xfrm>
            <a:prstGeom prst="rect">
              <a:avLst/>
            </a:prstGeom>
            <a:noFill/>
            <a:ln w="28575">
              <a:solidFill>
                <a:srgbClr val="4653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Informar sobre os efeitos negativos da regulação na competição através de vários estudos relacionados com o impacto da regulação nas economias.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5387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7B79-D181-4961-B135-941627D5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/>
              <a:t>Caso REAL – Setor do transporte de passageiros em veículos ligeiros</a:t>
            </a:r>
            <a:endParaRPr lang="pt-PT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4AB3240-5CCC-4B8C-8D96-8B400BD4B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302595"/>
              </p:ext>
            </p:extLst>
          </p:nvPr>
        </p:nvGraphicFramePr>
        <p:xfrm>
          <a:off x="580858" y="2477606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969B81-BA61-4712-9AD4-30FF6094D667}"/>
              </a:ext>
            </a:extLst>
          </p:cNvPr>
          <p:cNvSpPr txBox="1"/>
          <p:nvPr/>
        </p:nvSpPr>
        <p:spPr>
          <a:xfrm>
            <a:off x="2929031" y="1912115"/>
            <a:ext cx="147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ED8428"/>
                </a:solidFill>
              </a:rPr>
              <a:t>Táxis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8C3A0D-13AB-41D3-AE84-21EAEA680075}"/>
              </a:ext>
            </a:extLst>
          </p:cNvPr>
          <p:cNvSpPr txBox="1"/>
          <p:nvPr/>
        </p:nvSpPr>
        <p:spPr>
          <a:xfrm>
            <a:off x="7409248" y="1865948"/>
            <a:ext cx="370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ED8428"/>
                </a:solidFill>
              </a:rPr>
              <a:t>Plataformas Digitais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298B753-C965-40C6-8C9E-1BDB9AB8F81C}"/>
              </a:ext>
            </a:extLst>
          </p:cNvPr>
          <p:cNvSpPr/>
          <p:nvPr/>
        </p:nvSpPr>
        <p:spPr>
          <a:xfrm>
            <a:off x="581192" y="2523772"/>
            <a:ext cx="11029616" cy="461665"/>
          </a:xfrm>
          <a:prstGeom prst="rect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b="1" dirty="0">
                <a:ln w="0"/>
                <a:solidFill>
                  <a:schemeClr val="tx1"/>
                </a:solidFill>
              </a:rPr>
              <a:t>Tarifário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FE3E93-DA03-4A4A-85A3-E20F579C4D07}"/>
              </a:ext>
            </a:extLst>
          </p:cNvPr>
          <p:cNvSpPr/>
          <p:nvPr/>
        </p:nvSpPr>
        <p:spPr>
          <a:xfrm>
            <a:off x="580858" y="3878143"/>
            <a:ext cx="11029616" cy="461665"/>
          </a:xfrm>
          <a:prstGeom prst="rect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pt-PT" b="1" dirty="0">
                <a:ln w="0"/>
                <a:solidFill>
                  <a:schemeClr val="tx1"/>
                </a:solidFill>
              </a:rPr>
              <a:t>Utilização da via pública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147C518-37E7-49CD-954E-11B8AE8BCB2E}"/>
              </a:ext>
            </a:extLst>
          </p:cNvPr>
          <p:cNvGrpSpPr/>
          <p:nvPr/>
        </p:nvGrpSpPr>
        <p:grpSpPr>
          <a:xfrm>
            <a:off x="580858" y="5737930"/>
            <a:ext cx="5514975" cy="417914"/>
            <a:chOff x="0" y="491245"/>
            <a:chExt cx="5514975" cy="41791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04A66658-0D2F-4F0F-A316-38C0C2EE924B}"/>
                </a:ext>
              </a:extLst>
            </p:cNvPr>
            <p:cNvSpPr/>
            <p:nvPr/>
          </p:nvSpPr>
          <p:spPr>
            <a:xfrm>
              <a:off x="0" y="491245"/>
              <a:ext cx="5514975" cy="4179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D8514D5-06AF-4E0B-8E15-A28AE809F2BD}"/>
                </a:ext>
              </a:extLst>
            </p:cNvPr>
            <p:cNvSpPr txBox="1"/>
            <p:nvPr/>
          </p:nvSpPr>
          <p:spPr>
            <a:xfrm>
              <a:off x="0" y="491245"/>
              <a:ext cx="5514975" cy="41791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kern="1200" dirty="0"/>
                <a:t>125 horas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47EDA02-B74B-44A4-810D-3840D61FD901}"/>
              </a:ext>
            </a:extLst>
          </p:cNvPr>
          <p:cNvGrpSpPr/>
          <p:nvPr/>
        </p:nvGrpSpPr>
        <p:grpSpPr>
          <a:xfrm>
            <a:off x="6095666" y="5737930"/>
            <a:ext cx="5514975" cy="417914"/>
            <a:chOff x="0" y="491245"/>
            <a:chExt cx="5514975" cy="4179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05FB063-D035-4FD9-B91E-9314BF8B97B3}"/>
                </a:ext>
              </a:extLst>
            </p:cNvPr>
            <p:cNvSpPr/>
            <p:nvPr/>
          </p:nvSpPr>
          <p:spPr>
            <a:xfrm>
              <a:off x="0" y="491245"/>
              <a:ext cx="5514975" cy="4179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39C8049-BDC4-49BF-AFF6-1C0C23A40B3B}"/>
                </a:ext>
              </a:extLst>
            </p:cNvPr>
            <p:cNvSpPr txBox="1"/>
            <p:nvPr/>
          </p:nvSpPr>
          <p:spPr>
            <a:xfrm>
              <a:off x="0" y="491245"/>
              <a:ext cx="5514975" cy="41791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kern="1200" dirty="0"/>
                <a:t>50 horas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4F93085-1CDC-4BF1-8169-23AB1359585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095666" y="5694179"/>
            <a:ext cx="0" cy="461665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F9A254F-4936-44EE-987E-4E506E8149F3}"/>
              </a:ext>
            </a:extLst>
          </p:cNvPr>
          <p:cNvSpPr/>
          <p:nvPr/>
        </p:nvSpPr>
        <p:spPr>
          <a:xfrm>
            <a:off x="580858" y="5232514"/>
            <a:ext cx="11029616" cy="461665"/>
          </a:xfrm>
          <a:prstGeom prst="rect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pt-PT" b="1" dirty="0">
                <a:ln w="0"/>
                <a:solidFill>
                  <a:schemeClr val="tx1"/>
                </a:solidFill>
              </a:rPr>
              <a:t>Formação</a:t>
            </a:r>
          </a:p>
        </p:txBody>
      </p:sp>
    </p:spTree>
    <p:extLst>
      <p:ext uri="{BB962C8B-B14F-4D97-AF65-F5344CB8AC3E}">
        <p14:creationId xmlns:p14="http://schemas.microsoft.com/office/powerpoint/2010/main" val="2708201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6A3F901D-FF85-4036-A91F-9FFA78CB3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7583"/>
            <a:ext cx="11029616" cy="4571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200" dirty="0"/>
              <a:t>Concordam que hajam diferenças na regulamentação dos táxis e das plataformas digitais?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ABD8A86-84FA-4833-9191-7FDD1163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/>
          <a:lstStyle/>
          <a:p>
            <a:pPr algn="ctr"/>
            <a:r>
              <a:rPr lang="pt-PT" b="1" dirty="0"/>
              <a:t>Questões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898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E83601-8018-4F31-8973-C5E53203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046908"/>
          </a:xfrm>
        </p:spPr>
        <p:txBody>
          <a:bodyPr>
            <a:normAutofit/>
          </a:bodyPr>
          <a:lstStyle/>
          <a:p>
            <a:pPr algn="ctr"/>
            <a:r>
              <a:rPr lang="pt-PT" sz="4000" b="1" dirty="0"/>
              <a:t>Obrigado!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5538427-46B7-43C6-ADE9-7015D07D0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pt-PT" sz="1800" b="1" dirty="0"/>
              <a:t>Política económica e atividade empresarial – texto 7</a:t>
            </a:r>
          </a:p>
        </p:txBody>
      </p:sp>
      <p:pic>
        <p:nvPicPr>
          <p:cNvPr id="4" name="Picture 4" descr="Resultado de imagem para iseg logo">
            <a:extLst>
              <a:ext uri="{FF2B5EF4-FFF2-40B4-BE49-F238E27FC236}">
                <a16:creationId xmlns:a16="http://schemas.microsoft.com/office/drawing/2014/main" xmlns="" id="{64A667FA-2DD2-4D02-AA6B-6A5EFFA4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37" y="5409712"/>
            <a:ext cx="1730326" cy="76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5313B05-C91C-4519-8295-2A7482BF6856}"/>
              </a:ext>
            </a:extLst>
          </p:cNvPr>
          <p:cNvSpPr txBox="1"/>
          <p:nvPr/>
        </p:nvSpPr>
        <p:spPr>
          <a:xfrm>
            <a:off x="581191" y="4394049"/>
            <a:ext cx="4821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Trabalho Realizado por: 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pPr lvl="1"/>
            <a:r>
              <a:rPr lang="pt-PT" dirty="0">
                <a:solidFill>
                  <a:schemeClr val="bg1"/>
                </a:solidFill>
              </a:rPr>
              <a:t>Ana Rita Barros – 49030</a:t>
            </a:r>
          </a:p>
          <a:p>
            <a:pPr lvl="1"/>
            <a:r>
              <a:rPr lang="pt-PT" dirty="0">
                <a:solidFill>
                  <a:schemeClr val="bg1"/>
                </a:solidFill>
              </a:rPr>
              <a:t>Beatriz </a:t>
            </a:r>
            <a:r>
              <a:rPr lang="pt-PT" dirty="0" err="1">
                <a:solidFill>
                  <a:schemeClr val="bg1"/>
                </a:solidFill>
              </a:rPr>
              <a:t>Sotomayor</a:t>
            </a:r>
            <a:r>
              <a:rPr lang="pt-PT" dirty="0">
                <a:solidFill>
                  <a:schemeClr val="bg1"/>
                </a:solidFill>
              </a:rPr>
              <a:t> – 48440</a:t>
            </a:r>
          </a:p>
          <a:p>
            <a:pPr lvl="1"/>
            <a:r>
              <a:rPr lang="pt-PT" dirty="0">
                <a:solidFill>
                  <a:schemeClr val="bg1"/>
                </a:solidFill>
              </a:rPr>
              <a:t>Joana Boaventura – 48668</a:t>
            </a:r>
          </a:p>
          <a:p>
            <a:pPr lvl="1"/>
            <a:r>
              <a:rPr lang="pt-PT" dirty="0">
                <a:solidFill>
                  <a:schemeClr val="bg1"/>
                </a:solidFill>
              </a:rPr>
              <a:t>Margarida Antunes – 48781</a:t>
            </a:r>
          </a:p>
          <a:p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7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F38F382-A650-42E8-8DAC-645816A8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Concorrência, regulação e Crescimento económico</a:t>
            </a:r>
            <a:endParaRPr lang="pt-PT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AB29EB29-7B45-417D-BC7E-89199FBACC58}"/>
              </a:ext>
            </a:extLst>
          </p:cNvPr>
          <p:cNvGrpSpPr/>
          <p:nvPr/>
        </p:nvGrpSpPr>
        <p:grpSpPr>
          <a:xfrm>
            <a:off x="1016571" y="2010494"/>
            <a:ext cx="11175429" cy="4108534"/>
            <a:chOff x="1016571" y="2010494"/>
            <a:chExt cx="11175429" cy="4108534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F93C8B5D-5B67-40DE-920D-60E0F3D6DC35}"/>
                </a:ext>
              </a:extLst>
            </p:cNvPr>
            <p:cNvSpPr/>
            <p:nvPr/>
          </p:nvSpPr>
          <p:spPr>
            <a:xfrm>
              <a:off x="2107811" y="5472697"/>
              <a:ext cx="2705228" cy="646331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pPr marL="457200" indent="-457200">
                <a:buFont typeface="+mj-lt"/>
                <a:buAutoNum type="arabicPeriod"/>
              </a:pPr>
              <a:r>
                <a:rPr lang="pt-PT" dirty="0"/>
                <a:t>Teoria de </a:t>
              </a:r>
              <a:r>
                <a:rPr lang="pt-PT" dirty="0" err="1"/>
                <a:t>Schumpeter</a:t>
              </a:r>
              <a:endParaRPr lang="pt-PT" dirty="0"/>
            </a:p>
            <a:p>
              <a:pPr marL="457200" indent="-457200">
                <a:buFont typeface="+mj-lt"/>
                <a:buAutoNum type="arabicPeriod"/>
              </a:pPr>
              <a:r>
                <a:rPr lang="pt-PT" dirty="0"/>
                <a:t>Teoria </a:t>
              </a:r>
              <a:r>
                <a:rPr lang="pt-PT" dirty="0" err="1"/>
                <a:t>Aghion</a:t>
              </a:r>
              <a:endParaRPr lang="pt-PT" dirty="0"/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xmlns="" id="{165D1AD3-AC1D-41BB-B570-E6A42C829FB4}"/>
                </a:ext>
              </a:extLst>
            </p:cNvPr>
            <p:cNvGrpSpPr/>
            <p:nvPr/>
          </p:nvGrpSpPr>
          <p:grpSpPr>
            <a:xfrm>
              <a:off x="1016571" y="2010494"/>
              <a:ext cx="11175429" cy="3463162"/>
              <a:chOff x="1016571" y="2010494"/>
              <a:chExt cx="11175429" cy="3463162"/>
            </a:xfrm>
          </p:grpSpPr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xmlns="" id="{60C61933-130F-4FAE-AB63-2832F179D761}"/>
                  </a:ext>
                </a:extLst>
              </p:cNvPr>
              <p:cNvSpPr/>
              <p:nvPr/>
            </p:nvSpPr>
            <p:spPr>
              <a:xfrm>
                <a:off x="1692431" y="2732054"/>
                <a:ext cx="6074292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465359"/>
                </a:solidFill>
              </a:ln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pt-PT" dirty="0"/>
                  <a:t>Fator que contribuí para acelerar o crescimento económico</a:t>
                </a:r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xmlns="" id="{889F5FAD-0E83-432B-9219-BEFC7E9281C5}"/>
                  </a:ext>
                </a:extLst>
              </p:cNvPr>
              <p:cNvSpPr/>
              <p:nvPr/>
            </p:nvSpPr>
            <p:spPr>
              <a:xfrm>
                <a:off x="1692431" y="4379974"/>
                <a:ext cx="6748642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pt-PT" dirty="0"/>
                  <a:t>Aumenta o bem estar do consumidor</a:t>
                </a:r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xmlns="" id="{D01CBFCE-7BB6-4962-B356-F79A71CE3D74}"/>
                  </a:ext>
                </a:extLst>
              </p:cNvPr>
              <p:cNvSpPr/>
              <p:nvPr/>
            </p:nvSpPr>
            <p:spPr>
              <a:xfrm>
                <a:off x="1016571" y="2010494"/>
                <a:ext cx="3836756" cy="461665"/>
              </a:xfrm>
              <a:prstGeom prst="rect">
                <a:avLst/>
              </a:prstGeom>
              <a:solidFill>
                <a:srgbClr val="465359"/>
              </a:solidFill>
              <a:ln w="28575">
                <a:solidFill>
                  <a:srgbClr val="465359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PT" sz="2400" dirty="0">
                    <a:solidFill>
                      <a:schemeClr val="bg1"/>
                    </a:solidFill>
                  </a:rPr>
                  <a:t>Concorrência e Crescimento</a:t>
                </a:r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xmlns="" id="{9123FA89-4FF7-4F21-BC56-716E68768B8D}"/>
                  </a:ext>
                </a:extLst>
              </p:cNvPr>
              <p:cNvSpPr/>
              <p:nvPr/>
            </p:nvSpPr>
            <p:spPr>
              <a:xfrm>
                <a:off x="1697272" y="5104324"/>
                <a:ext cx="6743801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pt-PT" dirty="0"/>
                  <a:t>Alvo de debate por economistas</a:t>
                </a:r>
              </a:p>
            </p:txBody>
          </p:sp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xmlns="" id="{FB080114-5510-4F84-96C1-C987AF0AA7F9}"/>
                  </a:ext>
                </a:extLst>
              </p:cNvPr>
              <p:cNvSpPr/>
              <p:nvPr/>
            </p:nvSpPr>
            <p:spPr>
              <a:xfrm>
                <a:off x="8799443" y="3466444"/>
                <a:ext cx="339255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sz="1600" dirty="0"/>
                  <a:t>Devido aos seus efeitos estimulantes sobre o aumento da eficiência </a:t>
                </a:r>
              </a:p>
            </p:txBody>
          </p:sp>
          <p:sp>
            <p:nvSpPr>
              <p:cNvPr id="5" name="Chaveta à direita 4">
                <a:extLst>
                  <a:ext uri="{FF2B5EF4-FFF2-40B4-BE49-F238E27FC236}">
                    <a16:creationId xmlns:a16="http://schemas.microsoft.com/office/drawing/2014/main" xmlns="" id="{075F8B81-D909-4B47-8259-8899B5D1A26F}"/>
                  </a:ext>
                </a:extLst>
              </p:cNvPr>
              <p:cNvSpPr/>
              <p:nvPr/>
            </p:nvSpPr>
            <p:spPr>
              <a:xfrm>
                <a:off x="8641889" y="2932109"/>
                <a:ext cx="199602" cy="1653143"/>
              </a:xfrm>
              <a:prstGeom prst="rightBrace">
                <a:avLst/>
              </a:prstGeom>
              <a:noFill/>
              <a:ln w="28575">
                <a:solidFill>
                  <a:srgbClr val="ED842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xmlns="" id="{2052F4D9-5DC1-4798-A198-64F5DDF4C949}"/>
                  </a:ext>
                </a:extLst>
              </p:cNvPr>
              <p:cNvSpPr/>
              <p:nvPr/>
            </p:nvSpPr>
            <p:spPr>
              <a:xfrm>
                <a:off x="2107811" y="3100593"/>
                <a:ext cx="5491031" cy="923330"/>
              </a:xfrm>
              <a:prstGeom prst="rect">
                <a:avLst/>
              </a:prstGeom>
              <a:ln w="28575">
                <a:solidFill>
                  <a:srgbClr val="465359"/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Custos mínimos de produção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pt-PT" dirty="0"/>
                  <a:t>Incentivos para o desenvolvimento de novos produtos e processos de produção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172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F38F382-A650-42E8-8DAC-645816A8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Concorrência, regulação e Crescimento económico</a:t>
            </a:r>
            <a:endParaRPr lang="pt-PT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03A22EC9-F43A-407B-B953-3617EF85F48A}"/>
              </a:ext>
            </a:extLst>
          </p:cNvPr>
          <p:cNvGrpSpPr/>
          <p:nvPr/>
        </p:nvGrpSpPr>
        <p:grpSpPr>
          <a:xfrm>
            <a:off x="1030218" y="1962786"/>
            <a:ext cx="10580590" cy="4358344"/>
            <a:chOff x="1030218" y="1962786"/>
            <a:chExt cx="10580590" cy="4358344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xmlns="" id="{60C61933-130F-4FAE-AB63-2832F179D761}"/>
                </a:ext>
              </a:extLst>
            </p:cNvPr>
            <p:cNvSpPr/>
            <p:nvPr/>
          </p:nvSpPr>
          <p:spPr>
            <a:xfrm>
              <a:off x="1798196" y="2380422"/>
              <a:ext cx="658153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Grau de poder de mercado que permita lucros anormais</a:t>
              </a:r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89F5FAD-0E83-432B-9219-BEFC7E9281C5}"/>
                </a:ext>
              </a:extLst>
            </p:cNvPr>
            <p:cNvSpPr/>
            <p:nvPr/>
          </p:nvSpPr>
          <p:spPr>
            <a:xfrm>
              <a:off x="1798196" y="3923581"/>
              <a:ext cx="658153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Concorrência no mercado e nos produtos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D01CBFCE-7BB6-4962-B356-F79A71CE3D74}"/>
                </a:ext>
              </a:extLst>
            </p:cNvPr>
            <p:cNvSpPr/>
            <p:nvPr/>
          </p:nvSpPr>
          <p:spPr>
            <a:xfrm>
              <a:off x="1030218" y="1962786"/>
              <a:ext cx="2738891" cy="400110"/>
            </a:xfrm>
            <a:prstGeom prst="rect">
              <a:avLst/>
            </a:prstGeom>
            <a:solidFill>
              <a:srgbClr val="465359"/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r>
                <a:rPr lang="pt-PT" sz="2000" dirty="0">
                  <a:solidFill>
                    <a:schemeClr val="bg1"/>
                  </a:solidFill>
                </a:rPr>
                <a:t>1. Teoria de </a:t>
              </a:r>
              <a:r>
                <a:rPr lang="pt-PT" sz="2000" dirty="0" err="1">
                  <a:solidFill>
                    <a:schemeClr val="bg1"/>
                  </a:solidFill>
                </a:rPr>
                <a:t>Schumpeter</a:t>
              </a:r>
              <a:r>
                <a:rPr lang="pt-PT" sz="2000" dirty="0">
                  <a:solidFill>
                    <a:schemeClr val="tx2"/>
                  </a:solidFill>
                </a:rPr>
                <a:t>;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9123FA89-4FF7-4F21-BC56-716E68768B8D}"/>
                </a:ext>
              </a:extLst>
            </p:cNvPr>
            <p:cNvSpPr/>
            <p:nvPr/>
          </p:nvSpPr>
          <p:spPr>
            <a:xfrm>
              <a:off x="1798196" y="5241130"/>
              <a:ext cx="658153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Proteção ineficiente de patentes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BAE0A25B-C6D7-4D54-B0EF-9B50AD1277A3}"/>
                </a:ext>
              </a:extLst>
            </p:cNvPr>
            <p:cNvSpPr/>
            <p:nvPr/>
          </p:nvSpPr>
          <p:spPr>
            <a:xfrm>
              <a:off x="2666213" y="2749754"/>
              <a:ext cx="4940282" cy="646331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Fornece incentivos para as empresas desenvolverem novos serviços e processos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0FF7F569-9EB3-4B65-B760-3303FA1E0BDC}"/>
                </a:ext>
              </a:extLst>
            </p:cNvPr>
            <p:cNvSpPr/>
            <p:nvPr/>
          </p:nvSpPr>
          <p:spPr>
            <a:xfrm>
              <a:off x="2666214" y="4292913"/>
              <a:ext cx="4940282" cy="369332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Reduz os incentivos à inovação e crescimento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BC6C7472-A18A-4175-95D2-E5EF9B9025E7}"/>
                </a:ext>
              </a:extLst>
            </p:cNvPr>
            <p:cNvSpPr/>
            <p:nvPr/>
          </p:nvSpPr>
          <p:spPr>
            <a:xfrm>
              <a:off x="2666213" y="5610462"/>
              <a:ext cx="4940282" cy="646331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Afeta negativamente os incentivos à pesquisa e desenvolvimento</a:t>
              </a:r>
            </a:p>
          </p:txBody>
        </p:sp>
        <p:pic>
          <p:nvPicPr>
            <p:cNvPr id="5" name="Gráfico 4" descr="Tendência de subida">
              <a:extLst>
                <a:ext uri="{FF2B5EF4-FFF2-40B4-BE49-F238E27FC236}">
                  <a16:creationId xmlns:a16="http://schemas.microsoft.com/office/drawing/2014/main" xmlns="" id="{49B5A4AB-1E7E-43C0-BF11-CDEA2EE1C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530808" y="5241130"/>
              <a:ext cx="1080000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579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F38F382-A650-42E8-8DAC-645816A8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Concorrência, regulação e Crescimento económico</a:t>
            </a:r>
            <a:endParaRPr lang="pt-PT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C7FCDB0F-2C88-4B1F-9DA7-0A1ACFF7B9B7}"/>
              </a:ext>
            </a:extLst>
          </p:cNvPr>
          <p:cNvGrpSpPr/>
          <p:nvPr/>
        </p:nvGrpSpPr>
        <p:grpSpPr>
          <a:xfrm>
            <a:off x="1016571" y="1962234"/>
            <a:ext cx="10594237" cy="4195869"/>
            <a:chOff x="1016571" y="1962234"/>
            <a:chExt cx="10594237" cy="4195869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xmlns="" id="{095DBF21-6A70-4996-BEE1-ED2FDBC4B39D}"/>
                </a:ext>
              </a:extLst>
            </p:cNvPr>
            <p:cNvSpPr/>
            <p:nvPr/>
          </p:nvSpPr>
          <p:spPr>
            <a:xfrm>
              <a:off x="2334970" y="2713599"/>
              <a:ext cx="5989767" cy="369332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Empresas inovadoras tendem a escapar à concorrência</a:t>
              </a:r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DA0C0C37-60D3-4D47-A4AA-BB890E8EB6DA}"/>
                </a:ext>
              </a:extLst>
            </p:cNvPr>
            <p:cNvSpPr/>
            <p:nvPr/>
          </p:nvSpPr>
          <p:spPr>
            <a:xfrm>
              <a:off x="1817920" y="2380422"/>
              <a:ext cx="7749159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Incentivo à inovação</a:t>
              </a:r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BBA48C38-E10F-406F-B13D-C7F25664D2F2}"/>
                </a:ext>
              </a:extLst>
            </p:cNvPr>
            <p:cNvSpPr/>
            <p:nvPr/>
          </p:nvSpPr>
          <p:spPr>
            <a:xfrm>
              <a:off x="1817920" y="3785441"/>
              <a:ext cx="7749159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Concorrência no mercado e a proteção de patentes variam no seu modelo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6F4FFC4D-F23C-4F80-A170-4DB47E4562E2}"/>
                </a:ext>
              </a:extLst>
            </p:cNvPr>
            <p:cNvSpPr/>
            <p:nvPr/>
          </p:nvSpPr>
          <p:spPr>
            <a:xfrm>
              <a:off x="2334970" y="4154773"/>
              <a:ext cx="5989767" cy="923330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Taxa de crescimento máxima é sempre alcançada, permitindo o máximo grau de competição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Proteção fraca de patentes </a:t>
              </a:r>
              <a:r>
                <a:rPr lang="pt-PT" b="1" dirty="0"/>
                <a:t>=</a:t>
              </a:r>
              <a:r>
                <a:rPr lang="pt-PT" dirty="0"/>
                <a:t>  Taxa de crescimento diminuí</a:t>
              </a:r>
            </a:p>
          </p:txBody>
        </p:sp>
        <p:pic>
          <p:nvPicPr>
            <p:cNvPr id="5" name="Gráfico 4" descr="Lâmpada e engrenagem">
              <a:extLst>
                <a:ext uri="{FF2B5EF4-FFF2-40B4-BE49-F238E27FC236}">
                  <a16:creationId xmlns:a16="http://schemas.microsoft.com/office/drawing/2014/main" xmlns="" id="{0A9F74F7-0CB3-493D-AFF8-F5DBBB340F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530808" y="5078103"/>
              <a:ext cx="1080000" cy="1080000"/>
            </a:xfrm>
            <a:prstGeom prst="rect">
              <a:avLst/>
            </a:prstGeom>
          </p:spPr>
        </p:pic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D01CBFCE-7BB6-4962-B356-F79A71CE3D74}"/>
                </a:ext>
              </a:extLst>
            </p:cNvPr>
            <p:cNvSpPr/>
            <p:nvPr/>
          </p:nvSpPr>
          <p:spPr>
            <a:xfrm>
              <a:off x="1016571" y="1962234"/>
              <a:ext cx="2133918" cy="400110"/>
            </a:xfrm>
            <a:prstGeom prst="rect">
              <a:avLst/>
            </a:prstGeom>
            <a:solidFill>
              <a:srgbClr val="465359"/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r>
                <a:rPr lang="pt-PT" sz="2000" dirty="0">
                  <a:solidFill>
                    <a:schemeClr val="bg1"/>
                  </a:solidFill>
                </a:rPr>
                <a:t>2. Teoria de </a:t>
              </a:r>
              <a:r>
                <a:rPr lang="pt-PT" sz="2000" dirty="0" err="1">
                  <a:solidFill>
                    <a:schemeClr val="bg1"/>
                  </a:solidFill>
                </a:rPr>
                <a:t>Aghion</a:t>
              </a:r>
              <a:endParaRPr lang="pt-PT" sz="20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50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F38F382-A650-42E8-8DAC-645816A8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Concorrência, regulação e Crescimento económico</a:t>
            </a:r>
            <a:endParaRPr lang="pt-PT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173420C1-EDF9-4742-9912-010F97CC5778}"/>
              </a:ext>
            </a:extLst>
          </p:cNvPr>
          <p:cNvGrpSpPr/>
          <p:nvPr/>
        </p:nvGrpSpPr>
        <p:grpSpPr>
          <a:xfrm>
            <a:off x="1030219" y="2002497"/>
            <a:ext cx="10830476" cy="4735060"/>
            <a:chOff x="1030219" y="2002497"/>
            <a:chExt cx="10830476" cy="4735060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D01CBFCE-7BB6-4962-B356-F79A71CE3D74}"/>
                </a:ext>
              </a:extLst>
            </p:cNvPr>
            <p:cNvSpPr/>
            <p:nvPr/>
          </p:nvSpPr>
          <p:spPr>
            <a:xfrm>
              <a:off x="1030219" y="2002497"/>
              <a:ext cx="3368486" cy="461665"/>
            </a:xfrm>
            <a:prstGeom prst="rect">
              <a:avLst/>
            </a:prstGeom>
            <a:solidFill>
              <a:srgbClr val="465359"/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r>
                <a:rPr lang="pt-PT" sz="2400" dirty="0">
                  <a:solidFill>
                    <a:schemeClr val="bg1"/>
                  </a:solidFill>
                </a:rPr>
                <a:t>Regulação e Crescimento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B72688A7-53DD-4A75-A0FD-BD90ACE92261}"/>
                </a:ext>
              </a:extLst>
            </p:cNvPr>
            <p:cNvSpPr/>
            <p:nvPr/>
          </p:nvSpPr>
          <p:spPr>
            <a:xfrm>
              <a:off x="1950849" y="2799546"/>
              <a:ext cx="2158348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Fatores Negativos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20D5E20E-9297-4946-A059-FDE2C4C82FA5}"/>
                </a:ext>
              </a:extLst>
            </p:cNvPr>
            <p:cNvSpPr txBox="1"/>
            <p:nvPr/>
          </p:nvSpPr>
          <p:spPr>
            <a:xfrm>
              <a:off x="1126435" y="3655032"/>
              <a:ext cx="4600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Barreiras às entradas no mercado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Barreira à expansão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Limitar os incentivos à inovação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pt-PT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45FB666B-775F-4325-9161-6FFFBC077321}"/>
                </a:ext>
              </a:extLst>
            </p:cNvPr>
            <p:cNvSpPr txBox="1"/>
            <p:nvPr/>
          </p:nvSpPr>
          <p:spPr>
            <a:xfrm>
              <a:off x="7591591" y="3566538"/>
              <a:ext cx="37636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EXEMPLO:</a:t>
              </a:r>
            </a:p>
            <a:p>
              <a:pPr algn="ctr"/>
              <a:r>
                <a:rPr lang="pt-PT" dirty="0"/>
                <a:t>Regulação de Preços</a:t>
              </a:r>
            </a:p>
            <a:p>
              <a:pPr algn="ctr"/>
              <a:r>
                <a:rPr lang="pt-PT" dirty="0"/>
                <a:t>Restrição de atividades de Marketing</a:t>
              </a:r>
            </a:p>
          </p:txBody>
        </p:sp>
        <p:sp>
          <p:nvSpPr>
            <p:cNvPr id="15" name="Seta: Para a Direita 14">
              <a:extLst>
                <a:ext uri="{FF2B5EF4-FFF2-40B4-BE49-F238E27FC236}">
                  <a16:creationId xmlns:a16="http://schemas.microsoft.com/office/drawing/2014/main" xmlns="" id="{6E8B765A-3548-473E-8416-CD46DF3AD9F9}"/>
                </a:ext>
              </a:extLst>
            </p:cNvPr>
            <p:cNvSpPr/>
            <p:nvPr/>
          </p:nvSpPr>
          <p:spPr>
            <a:xfrm>
              <a:off x="5565913" y="3896139"/>
              <a:ext cx="1510748" cy="331304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8F8EFB9B-3EE5-4C8B-8261-38595847AE5E}"/>
                </a:ext>
              </a:extLst>
            </p:cNvPr>
            <p:cNvSpPr/>
            <p:nvPr/>
          </p:nvSpPr>
          <p:spPr>
            <a:xfrm>
              <a:off x="1950849" y="4769210"/>
              <a:ext cx="3716146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Afeta Empresas de forma diferente</a:t>
              </a: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BFFB1327-880B-485B-89BB-B42A1E025245}"/>
                </a:ext>
              </a:extLst>
            </p:cNvPr>
            <p:cNvSpPr/>
            <p:nvPr/>
          </p:nvSpPr>
          <p:spPr>
            <a:xfrm>
              <a:off x="2571029" y="5454845"/>
              <a:ext cx="4598397" cy="369332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Grandes Empresas com capacidade inovar</a:t>
              </a:r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C939BCAF-DBBB-47D7-B1E2-61A3D157853F}"/>
                </a:ext>
              </a:extLst>
            </p:cNvPr>
            <p:cNvSpPr/>
            <p:nvPr/>
          </p:nvSpPr>
          <p:spPr>
            <a:xfrm>
              <a:off x="2571029" y="6074024"/>
              <a:ext cx="4598397" cy="369332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Empresas sem capacidade de inovar (PME) </a:t>
              </a:r>
            </a:p>
          </p:txBody>
        </p:sp>
        <p:sp>
          <p:nvSpPr>
            <p:cNvPr id="20" name="Seta: Para a Direita 19">
              <a:extLst>
                <a:ext uri="{FF2B5EF4-FFF2-40B4-BE49-F238E27FC236}">
                  <a16:creationId xmlns:a16="http://schemas.microsoft.com/office/drawing/2014/main" xmlns="" id="{E103A845-75A8-4B17-BEBF-968DDF29D8A2}"/>
                </a:ext>
              </a:extLst>
            </p:cNvPr>
            <p:cNvSpPr/>
            <p:nvPr/>
          </p:nvSpPr>
          <p:spPr>
            <a:xfrm>
              <a:off x="7283479" y="6189422"/>
              <a:ext cx="616225" cy="138536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0E3BEA65-EC27-4DB0-ACED-B72C6AE498BF}"/>
                </a:ext>
              </a:extLst>
            </p:cNvPr>
            <p:cNvSpPr txBox="1"/>
            <p:nvPr/>
          </p:nvSpPr>
          <p:spPr>
            <a:xfrm>
              <a:off x="7169426" y="6074024"/>
              <a:ext cx="37636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Afeta Negativamente</a:t>
              </a:r>
            </a:p>
          </p:txBody>
        </p:sp>
        <p:sp>
          <p:nvSpPr>
            <p:cNvPr id="22" name="Seta: Curvada Para a Direita 21">
              <a:extLst>
                <a:ext uri="{FF2B5EF4-FFF2-40B4-BE49-F238E27FC236}">
                  <a16:creationId xmlns:a16="http://schemas.microsoft.com/office/drawing/2014/main" xmlns="" id="{7C920893-B118-432E-B132-CCF862603208}"/>
                </a:ext>
              </a:extLst>
            </p:cNvPr>
            <p:cNvSpPr/>
            <p:nvPr/>
          </p:nvSpPr>
          <p:spPr>
            <a:xfrm>
              <a:off x="8653670" y="6443356"/>
              <a:ext cx="318052" cy="249847"/>
            </a:xfrm>
            <a:prstGeom prst="curvedRightArrow">
              <a:avLst/>
            </a:prstGeom>
            <a:noFill/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xmlns="" id="{89AA1B4E-CF6C-4981-B8E1-7A84E7B86DCB}"/>
                </a:ext>
              </a:extLst>
            </p:cNvPr>
            <p:cNvSpPr txBox="1"/>
            <p:nvPr/>
          </p:nvSpPr>
          <p:spPr>
            <a:xfrm>
              <a:off x="8097077" y="6399003"/>
              <a:ext cx="37636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dirty="0"/>
                <a:t>Muitas vezes isentas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14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F38F382-A650-42E8-8DAC-645816A8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Concorrência, regulação e Crescimento económico</a:t>
            </a:r>
            <a:endParaRPr lang="pt-PT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CDC7617B-A16B-4789-80BC-244F7B938968}"/>
              </a:ext>
            </a:extLst>
          </p:cNvPr>
          <p:cNvGrpSpPr/>
          <p:nvPr/>
        </p:nvGrpSpPr>
        <p:grpSpPr>
          <a:xfrm>
            <a:off x="1016571" y="2011090"/>
            <a:ext cx="10392957" cy="4580535"/>
            <a:chOff x="1016571" y="2011090"/>
            <a:chExt cx="10392957" cy="458053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D01CBFCE-7BB6-4962-B356-F79A71CE3D74}"/>
                </a:ext>
              </a:extLst>
            </p:cNvPr>
            <p:cNvSpPr/>
            <p:nvPr/>
          </p:nvSpPr>
          <p:spPr>
            <a:xfrm>
              <a:off x="1016571" y="2011090"/>
              <a:ext cx="1981633" cy="461665"/>
            </a:xfrm>
            <a:prstGeom prst="rect">
              <a:avLst/>
            </a:prstGeom>
            <a:solidFill>
              <a:srgbClr val="465359"/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r>
                <a:rPr lang="pt-PT" sz="2400" dirty="0">
                  <a:solidFill>
                    <a:schemeClr val="bg1"/>
                  </a:solidFill>
                </a:rPr>
                <a:t>Estudo OCDE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1E60472-39FC-4D7F-950B-E38E1ADF2BCF}"/>
                </a:ext>
              </a:extLst>
            </p:cNvPr>
            <p:cNvSpPr/>
            <p:nvPr/>
          </p:nvSpPr>
          <p:spPr>
            <a:xfrm>
              <a:off x="1950849" y="2799546"/>
              <a:ext cx="292035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Aumento da concorrência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AAC17A77-FF59-46AD-8025-F6680AF90BEF}"/>
                </a:ext>
              </a:extLst>
            </p:cNvPr>
            <p:cNvSpPr/>
            <p:nvPr/>
          </p:nvSpPr>
          <p:spPr>
            <a:xfrm>
              <a:off x="2164909" y="3172360"/>
              <a:ext cx="5989767" cy="369332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Através de reformas do mercado de produtos domésticos</a:t>
              </a:r>
              <a:endParaRPr lang="pt-PT" dirty="0">
                <a:solidFill>
                  <a:schemeClr val="tx2"/>
                </a:solidFill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C5753B93-37BE-4D07-A462-79106E83D23F}"/>
                </a:ext>
              </a:extLst>
            </p:cNvPr>
            <p:cNvSpPr txBox="1"/>
            <p:nvPr/>
          </p:nvSpPr>
          <p:spPr>
            <a:xfrm>
              <a:off x="8868484" y="3180330"/>
              <a:ext cx="2541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Ganhos contínuos no PIB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pt-PT" u="sng" dirty="0"/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pt-PT" dirty="0"/>
            </a:p>
          </p:txBody>
        </p:sp>
        <p:sp>
          <p:nvSpPr>
            <p:cNvPr id="14" name="Seta: Para a Direita 13">
              <a:extLst>
                <a:ext uri="{FF2B5EF4-FFF2-40B4-BE49-F238E27FC236}">
                  <a16:creationId xmlns:a16="http://schemas.microsoft.com/office/drawing/2014/main" xmlns="" id="{08D899A1-2DAC-42EC-8880-3D16FEFACEE0}"/>
                </a:ext>
              </a:extLst>
            </p:cNvPr>
            <p:cNvSpPr/>
            <p:nvPr/>
          </p:nvSpPr>
          <p:spPr>
            <a:xfrm>
              <a:off x="8368736" y="3306552"/>
              <a:ext cx="404203" cy="184666"/>
            </a:xfrm>
            <a:prstGeom prst="rightArrow">
              <a:avLst/>
            </a:prstGeom>
            <a:solidFill>
              <a:srgbClr val="ED8428"/>
            </a:solidFill>
            <a:ln>
              <a:solidFill>
                <a:srgbClr val="ED8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8FC99A91-7E96-4660-872E-3D0EBC5DC427}"/>
                </a:ext>
              </a:extLst>
            </p:cNvPr>
            <p:cNvSpPr/>
            <p:nvPr/>
          </p:nvSpPr>
          <p:spPr>
            <a:xfrm>
              <a:off x="1950848" y="3988112"/>
              <a:ext cx="5216684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65359"/>
              </a:solidFill>
            </a:ln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dirty="0"/>
                <a:t>Países com posições políticas menos restritivas no:</a:t>
              </a: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7712BA50-522B-4668-B9BA-0BC7255054B6}"/>
                </a:ext>
              </a:extLst>
            </p:cNvPr>
            <p:cNvSpPr/>
            <p:nvPr/>
          </p:nvSpPr>
          <p:spPr>
            <a:xfrm>
              <a:off x="2164909" y="4350903"/>
              <a:ext cx="5989767" cy="646331"/>
            </a:xfrm>
            <a:prstGeom prst="rect">
              <a:avLst/>
            </a:prstGeom>
            <a:ln w="28575">
              <a:solidFill>
                <a:srgbClr val="465359"/>
              </a:solidFill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Controlo do estado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Barreiras aos empreendedorismo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B9FFFAD0-F64B-4C66-8326-CE19478D943B}"/>
                </a:ext>
              </a:extLst>
            </p:cNvPr>
            <p:cNvSpPr txBox="1"/>
            <p:nvPr/>
          </p:nvSpPr>
          <p:spPr>
            <a:xfrm>
              <a:off x="1016571" y="5391296"/>
              <a:ext cx="9683274" cy="1200329"/>
            </a:xfrm>
            <a:prstGeom prst="rect">
              <a:avLst/>
            </a:prstGeom>
            <a:noFill/>
            <a:ln w="19050">
              <a:solidFill>
                <a:srgbClr val="ED842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b="1" dirty="0"/>
                <a:t>Casos Reais/Exemplos: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AUSTRÁLIA: Política menos restritiva em relação à dimensão do setor empresarial público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DINAMARCA &amp; IRLANDA: Menores encargos administrativos para o arranque de novos negócios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IRLANDA &amp; REINO UNIDO: Baixas barreiras à concorrência</a:t>
              </a:r>
            </a:p>
          </p:txBody>
        </p:sp>
      </p:grp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xmlns="" id="{C9115D07-E238-4127-9BE5-5BB84D05481B}"/>
              </a:ext>
            </a:extLst>
          </p:cNvPr>
          <p:cNvSpPr/>
          <p:nvPr/>
        </p:nvSpPr>
        <p:spPr>
          <a:xfrm>
            <a:off x="8408492" y="4594188"/>
            <a:ext cx="404203" cy="184666"/>
          </a:xfrm>
          <a:prstGeom prst="rightArrow">
            <a:avLst/>
          </a:prstGeom>
          <a:solidFill>
            <a:srgbClr val="ED8428"/>
          </a:solidFill>
          <a:ln>
            <a:solidFill>
              <a:srgbClr val="ED8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ADEDC6E1-1D96-41AF-AA95-A192490C8444}"/>
              </a:ext>
            </a:extLst>
          </p:cNvPr>
          <p:cNvSpPr txBox="1"/>
          <p:nvPr/>
        </p:nvSpPr>
        <p:spPr>
          <a:xfrm>
            <a:off x="8868484" y="4471029"/>
            <a:ext cx="2541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Ganhos contínuos no PIB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PT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7822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D4C715E8-1864-4748-9F85-D1FE256C9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152" y="2180496"/>
            <a:ext cx="8740227" cy="3678303"/>
          </a:xfrm>
        </p:spPr>
        <p:txBody>
          <a:bodyPr/>
          <a:lstStyle/>
          <a:p>
            <a:endParaRPr lang="pt-PT" dirty="0"/>
          </a:p>
          <a:p>
            <a:r>
              <a:rPr lang="pt-PT" dirty="0">
                <a:solidFill>
                  <a:schemeClr val="tx1"/>
                </a:solidFill>
              </a:rPr>
              <a:t>Os governos intervém nos mercados por diversas razões: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Estabelecer regras para a competitividade entre empresas ser eficaz;</a:t>
            </a: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Certas correções de falhas de mercado, sejam externalidades ou bens públicos;</a:t>
            </a:r>
          </a:p>
          <a:p>
            <a:pPr lvl="2"/>
            <a:r>
              <a:rPr lang="pt-PT" sz="1600" dirty="0">
                <a:solidFill>
                  <a:schemeClr val="tx1"/>
                </a:solidFill>
              </a:rPr>
              <a:t>Existência de monopólios naturais e mercados ineficientes provenientes de fraca informação;</a:t>
            </a:r>
          </a:p>
          <a:p>
            <a:pPr lvl="2"/>
            <a:endParaRPr lang="pt-PT" sz="1600" dirty="0">
              <a:solidFill>
                <a:schemeClr val="tx1"/>
              </a:solidFill>
            </a:endParaRPr>
          </a:p>
          <a:p>
            <a:pPr lvl="2"/>
            <a:endParaRPr lang="pt-PT" sz="1600" dirty="0">
              <a:solidFill>
                <a:schemeClr val="tx1"/>
              </a:solidFill>
            </a:endParaRPr>
          </a:p>
          <a:p>
            <a:r>
              <a:rPr lang="pt-PT" dirty="0">
                <a:solidFill>
                  <a:schemeClr val="tx1"/>
                </a:solidFill>
              </a:rPr>
              <a:t>Existem </a:t>
            </a:r>
            <a:r>
              <a:rPr lang="pt-PT" u="sng" dirty="0">
                <a:solidFill>
                  <a:schemeClr val="tx1"/>
                </a:solidFill>
              </a:rPr>
              <a:t>interesses</a:t>
            </a:r>
            <a:r>
              <a:rPr lang="pt-PT" dirty="0">
                <a:solidFill>
                  <a:schemeClr val="tx1"/>
                </a:solidFill>
              </a:rPr>
              <a:t> complexos que estão ligados à criação de diretrizes e legislação.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6270784-CFF4-42E2-952B-4806847E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7896"/>
            <a:ext cx="11029616" cy="596348"/>
          </a:xfrm>
        </p:spPr>
        <p:txBody>
          <a:bodyPr>
            <a:normAutofit/>
          </a:bodyPr>
          <a:lstStyle/>
          <a:p>
            <a:pPr algn="ctr"/>
            <a:r>
              <a:rPr lang="pt-PT" b="1" dirty="0"/>
              <a:t>Teorias da regulação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657A9ACD-F1F0-4426-8CEA-6E3667012EF9}"/>
              </a:ext>
            </a:extLst>
          </p:cNvPr>
          <p:cNvGrpSpPr/>
          <p:nvPr/>
        </p:nvGrpSpPr>
        <p:grpSpPr>
          <a:xfrm>
            <a:off x="2369001" y="5514580"/>
            <a:ext cx="4579881" cy="1040471"/>
            <a:chOff x="2109688" y="5148705"/>
            <a:chExt cx="4579881" cy="1040471"/>
          </a:xfrm>
        </p:grpSpPr>
        <p:cxnSp>
          <p:nvCxnSpPr>
            <p:cNvPr id="7" name="Conexão: Ângulo Reto 6">
              <a:extLst>
                <a:ext uri="{FF2B5EF4-FFF2-40B4-BE49-F238E27FC236}">
                  <a16:creationId xmlns:a16="http://schemas.microsoft.com/office/drawing/2014/main" xmlns="" id="{2026EF24-DFDF-46F2-95BF-E706DCB76197}"/>
                </a:ext>
              </a:extLst>
            </p:cNvPr>
            <p:cNvCxnSpPr>
              <a:cxnSpLocks/>
            </p:cNvCxnSpPr>
            <p:nvPr/>
          </p:nvCxnSpPr>
          <p:spPr>
            <a:xfrm>
              <a:off x="2109688" y="5148705"/>
              <a:ext cx="3051385" cy="675183"/>
            </a:xfrm>
            <a:prstGeom prst="bentConnector3">
              <a:avLst>
                <a:gd name="adj1" fmla="val 354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CBE47C92-D6DA-43B2-BC48-6E279F538686}"/>
                </a:ext>
              </a:extLst>
            </p:cNvPr>
            <p:cNvSpPr txBox="1"/>
            <p:nvPr/>
          </p:nvSpPr>
          <p:spPr>
            <a:xfrm>
              <a:off x="5404513" y="5542845"/>
              <a:ext cx="1285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Públicos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PT" dirty="0"/>
                <a:t>Privados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2927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1798</Words>
  <Application>Microsoft Macintosh PowerPoint</Application>
  <PresentationFormat>Custom</PresentationFormat>
  <Paragraphs>297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Dividendo</vt:lpstr>
      <vt:lpstr>Regulation  and  competition</vt:lpstr>
      <vt:lpstr>INTRODUÇÃO</vt:lpstr>
      <vt:lpstr>RELATÓRIO</vt:lpstr>
      <vt:lpstr>Concorrência, regulação e Crescimento económico</vt:lpstr>
      <vt:lpstr>Concorrência, regulação e Crescimento económico</vt:lpstr>
      <vt:lpstr>Concorrência, regulação e Crescimento económico</vt:lpstr>
      <vt:lpstr>Concorrência, regulação e Crescimento económico</vt:lpstr>
      <vt:lpstr>Concorrência, regulação e Crescimento económico</vt:lpstr>
      <vt:lpstr>Teorias da regulação</vt:lpstr>
      <vt:lpstr>Teorias da regulação</vt:lpstr>
      <vt:lpstr>Teorias da regulação</vt:lpstr>
      <vt:lpstr>Encargos regulamentares</vt:lpstr>
      <vt:lpstr>Encargos regulamentares</vt:lpstr>
      <vt:lpstr>Encargos regulamentares</vt:lpstr>
      <vt:lpstr>Encargos regulamentares</vt:lpstr>
      <vt:lpstr>Encargos regulamentares</vt:lpstr>
      <vt:lpstr>Encargos regulamentares</vt:lpstr>
      <vt:lpstr>Encargos regulamentares</vt:lpstr>
      <vt:lpstr>Medidas de regulação</vt:lpstr>
      <vt:lpstr>Medidas de regulação</vt:lpstr>
      <vt:lpstr>conclusão</vt:lpstr>
      <vt:lpstr>conclusão</vt:lpstr>
      <vt:lpstr>conclusão</vt:lpstr>
      <vt:lpstr>Questões</vt:lpstr>
      <vt:lpstr>Caso REAL – Setor do transporte de passageiros em veículos ligeiros</vt:lpstr>
      <vt:lpstr>Caso REAL – Setor do transporte de passageiros em veículos ligeiros</vt:lpstr>
      <vt:lpstr>Caso REAL – Setor do transporte de passageiros em veículos ligeiros</vt:lpstr>
      <vt:lpstr>Caso REAL – Setor do transporte de passageiros em veículos ligeiros</vt:lpstr>
      <vt:lpstr>Caso REAL – Setor do transporte de passageiros em veículos ligeiros</vt:lpstr>
      <vt:lpstr>Caso REAL – Setor do transporte de passageiros em veículos ligeiros</vt:lpstr>
      <vt:lpstr>Questões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 and  competition</dc:title>
  <dc:creator>JOANA ANTUNES BOAVENTURA</dc:creator>
  <cp:lastModifiedBy>Luis Catao</cp:lastModifiedBy>
  <cp:revision>57</cp:revision>
  <dcterms:created xsi:type="dcterms:W3CDTF">2019-05-05T15:28:28Z</dcterms:created>
  <dcterms:modified xsi:type="dcterms:W3CDTF">2019-05-08T13:18:28Z</dcterms:modified>
</cp:coreProperties>
</file>